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1.xml" ContentType="application/vnd.openxmlformats-officedocument.drawingml.diagram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57"/>
  </p:notesMasterIdLst>
  <p:handoutMasterIdLst>
    <p:handoutMasterId r:id="rId58"/>
  </p:handoutMasterIdLst>
  <p:sldIdLst>
    <p:sldId id="375" r:id="rId2"/>
    <p:sldId id="376" r:id="rId3"/>
    <p:sldId id="377" r:id="rId4"/>
    <p:sldId id="378" r:id="rId5"/>
    <p:sldId id="379" r:id="rId6"/>
    <p:sldId id="380" r:id="rId7"/>
    <p:sldId id="382" r:id="rId8"/>
    <p:sldId id="381" r:id="rId9"/>
    <p:sldId id="383" r:id="rId10"/>
    <p:sldId id="384" r:id="rId11"/>
    <p:sldId id="385" r:id="rId12"/>
    <p:sldId id="386" r:id="rId13"/>
    <p:sldId id="387" r:id="rId14"/>
    <p:sldId id="394" r:id="rId15"/>
    <p:sldId id="393" r:id="rId16"/>
    <p:sldId id="395" r:id="rId17"/>
    <p:sldId id="396" r:id="rId18"/>
    <p:sldId id="392" r:id="rId19"/>
    <p:sldId id="431" r:id="rId20"/>
    <p:sldId id="397" r:id="rId21"/>
    <p:sldId id="398" r:id="rId22"/>
    <p:sldId id="399" r:id="rId23"/>
    <p:sldId id="400" r:id="rId24"/>
    <p:sldId id="401" r:id="rId25"/>
    <p:sldId id="402" r:id="rId26"/>
    <p:sldId id="403" r:id="rId27"/>
    <p:sldId id="404" r:id="rId28"/>
    <p:sldId id="405" r:id="rId29"/>
    <p:sldId id="406" r:id="rId30"/>
    <p:sldId id="407" r:id="rId31"/>
    <p:sldId id="408" r:id="rId32"/>
    <p:sldId id="409" r:id="rId33"/>
    <p:sldId id="410" r:id="rId34"/>
    <p:sldId id="411" r:id="rId35"/>
    <p:sldId id="412" r:id="rId36"/>
    <p:sldId id="413" r:id="rId37"/>
    <p:sldId id="414" r:id="rId38"/>
    <p:sldId id="415" r:id="rId39"/>
    <p:sldId id="416" r:id="rId40"/>
    <p:sldId id="417" r:id="rId41"/>
    <p:sldId id="418" r:id="rId42"/>
    <p:sldId id="419" r:id="rId43"/>
    <p:sldId id="420" r:id="rId44"/>
    <p:sldId id="421" r:id="rId45"/>
    <p:sldId id="422" r:id="rId46"/>
    <p:sldId id="423" r:id="rId47"/>
    <p:sldId id="424" r:id="rId48"/>
    <p:sldId id="425" r:id="rId49"/>
    <p:sldId id="426" r:id="rId50"/>
    <p:sldId id="427" r:id="rId51"/>
    <p:sldId id="428" r:id="rId52"/>
    <p:sldId id="429" r:id="rId53"/>
    <p:sldId id="430" r:id="rId54"/>
    <p:sldId id="389" r:id="rId55"/>
    <p:sldId id="390" r:id="rId56"/>
  </p:sldIdLst>
  <p:sldSz cx="9144000" cy="6858000" type="screen4x3"/>
  <p:notesSz cx="6858000" cy="9144000"/>
  <p:defaultTextStyle>
    <a:defPPr>
      <a:defRPr lang="en-GB"/>
    </a:defPPr>
    <a:lvl1pPr algn="l" defTabSz="449263" rtl="0" fontAlgn="base">
      <a:spcBef>
        <a:spcPct val="0"/>
      </a:spcBef>
      <a:spcAft>
        <a:spcPct val="0"/>
      </a:spcAft>
      <a:defRPr kern="1200">
        <a:solidFill>
          <a:schemeClr val="bg1"/>
        </a:solidFill>
        <a:latin typeface="Arial" charset="0"/>
        <a:ea typeface="Lucida Sans Unicode" pitchFamily="34" charset="0"/>
        <a:cs typeface="Lucida Sans Unicode" pitchFamily="34" charset="0"/>
      </a:defRPr>
    </a:lvl1pPr>
    <a:lvl2pPr marL="457200" algn="l" defTabSz="449263" rtl="0" fontAlgn="base">
      <a:spcBef>
        <a:spcPct val="0"/>
      </a:spcBef>
      <a:spcAft>
        <a:spcPct val="0"/>
      </a:spcAft>
      <a:defRPr kern="1200">
        <a:solidFill>
          <a:schemeClr val="bg1"/>
        </a:solidFill>
        <a:latin typeface="Arial" charset="0"/>
        <a:ea typeface="Lucida Sans Unicode" pitchFamily="34" charset="0"/>
        <a:cs typeface="Lucida Sans Unicode" pitchFamily="34" charset="0"/>
      </a:defRPr>
    </a:lvl2pPr>
    <a:lvl3pPr marL="914400" algn="l" defTabSz="449263" rtl="0" fontAlgn="base">
      <a:spcBef>
        <a:spcPct val="0"/>
      </a:spcBef>
      <a:spcAft>
        <a:spcPct val="0"/>
      </a:spcAft>
      <a:defRPr kern="1200">
        <a:solidFill>
          <a:schemeClr val="bg1"/>
        </a:solidFill>
        <a:latin typeface="Arial" charset="0"/>
        <a:ea typeface="Lucida Sans Unicode" pitchFamily="34" charset="0"/>
        <a:cs typeface="Lucida Sans Unicode" pitchFamily="34" charset="0"/>
      </a:defRPr>
    </a:lvl3pPr>
    <a:lvl4pPr marL="1371600" algn="l" defTabSz="449263" rtl="0" fontAlgn="base">
      <a:spcBef>
        <a:spcPct val="0"/>
      </a:spcBef>
      <a:spcAft>
        <a:spcPct val="0"/>
      </a:spcAft>
      <a:defRPr kern="1200">
        <a:solidFill>
          <a:schemeClr val="bg1"/>
        </a:solidFill>
        <a:latin typeface="Arial" charset="0"/>
        <a:ea typeface="Lucida Sans Unicode" pitchFamily="34" charset="0"/>
        <a:cs typeface="Lucida Sans Unicode" pitchFamily="34" charset="0"/>
      </a:defRPr>
    </a:lvl4pPr>
    <a:lvl5pPr marL="1828800" algn="l" defTabSz="449263" rtl="0" fontAlgn="base">
      <a:spcBef>
        <a:spcPct val="0"/>
      </a:spcBef>
      <a:spcAft>
        <a:spcPct val="0"/>
      </a:spcAft>
      <a:defRPr kern="1200">
        <a:solidFill>
          <a:schemeClr val="bg1"/>
        </a:solidFill>
        <a:latin typeface="Arial" charset="0"/>
        <a:ea typeface="Lucida Sans Unicode" pitchFamily="34" charset="0"/>
        <a:cs typeface="Lucida Sans Unicode" pitchFamily="34" charset="0"/>
      </a:defRPr>
    </a:lvl5pPr>
    <a:lvl6pPr marL="2286000" algn="l" defTabSz="914400" rtl="0" eaLnBrk="1" latinLnBrk="0" hangingPunct="1">
      <a:defRPr kern="1200">
        <a:solidFill>
          <a:schemeClr val="bg1"/>
        </a:solidFill>
        <a:latin typeface="Arial" charset="0"/>
        <a:ea typeface="Lucida Sans Unicode" pitchFamily="34" charset="0"/>
        <a:cs typeface="Lucida Sans Unicode" pitchFamily="34" charset="0"/>
      </a:defRPr>
    </a:lvl6pPr>
    <a:lvl7pPr marL="2743200" algn="l" defTabSz="914400" rtl="0" eaLnBrk="1" latinLnBrk="0" hangingPunct="1">
      <a:defRPr kern="1200">
        <a:solidFill>
          <a:schemeClr val="bg1"/>
        </a:solidFill>
        <a:latin typeface="Arial" charset="0"/>
        <a:ea typeface="Lucida Sans Unicode" pitchFamily="34" charset="0"/>
        <a:cs typeface="Lucida Sans Unicode" pitchFamily="34" charset="0"/>
      </a:defRPr>
    </a:lvl7pPr>
    <a:lvl8pPr marL="3200400" algn="l" defTabSz="914400" rtl="0" eaLnBrk="1" latinLnBrk="0" hangingPunct="1">
      <a:defRPr kern="1200">
        <a:solidFill>
          <a:schemeClr val="bg1"/>
        </a:solidFill>
        <a:latin typeface="Arial" charset="0"/>
        <a:ea typeface="Lucida Sans Unicode" pitchFamily="34" charset="0"/>
        <a:cs typeface="Lucida Sans Unicode" pitchFamily="34" charset="0"/>
      </a:defRPr>
    </a:lvl8pPr>
    <a:lvl9pPr marL="3657600" algn="l" defTabSz="914400" rtl="0" eaLnBrk="1" latinLnBrk="0" hangingPunct="1">
      <a:defRPr kern="1200">
        <a:solidFill>
          <a:schemeClr val="bg1"/>
        </a:solidFill>
        <a:latin typeface="Arial" charset="0"/>
        <a:ea typeface="Lucida Sans Unicode" pitchFamily="34" charset="0"/>
        <a:cs typeface="Lucida Sans Unicode"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336699"/>
    <a:srgbClr val="003366"/>
    <a:srgbClr val="CC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91" autoAdjust="0"/>
    <p:restoredTop sz="84801" autoAdjust="0"/>
  </p:normalViewPr>
  <p:slideViewPr>
    <p:cSldViewPr>
      <p:cViewPr varScale="1">
        <p:scale>
          <a:sx n="55" d="100"/>
          <a:sy n="55" d="100"/>
        </p:scale>
        <p:origin x="-930" y="-90"/>
      </p:cViewPr>
      <p:guideLst>
        <p:guide orient="horz" pos="2160"/>
        <p:guide pos="2880"/>
      </p:guideLst>
    </p:cSldViewPr>
  </p:slideViewPr>
  <p:outlineViewPr>
    <p:cViewPr varScale="1">
      <p:scale>
        <a:sx n="170" d="200"/>
        <a:sy n="170" d="200"/>
      </p:scale>
      <p:origin x="-780" y="-84"/>
    </p:cViewPr>
  </p:outlineViewPr>
  <p:notesTextViewPr>
    <p:cViewPr>
      <p:scale>
        <a:sx n="100" d="100"/>
        <a:sy n="100" d="100"/>
      </p:scale>
      <p:origin x="0" y="0"/>
    </p:cViewPr>
  </p:notesTextViewPr>
  <p:sorterViewPr>
    <p:cViewPr>
      <p:scale>
        <a:sx n="66" d="100"/>
        <a:sy n="66" d="100"/>
      </p:scale>
      <p:origin x="0" y="6972"/>
    </p:cViewPr>
  </p:sorterViewPr>
  <p:notesViewPr>
    <p:cSldViewPr>
      <p:cViewPr varScale="1">
        <p:scale>
          <a:sx n="57" d="100"/>
          <a:sy n="57" d="100"/>
        </p:scale>
        <p:origin x="-1836" y="-96"/>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2416FF2-F32E-4466-982F-B6F0EE4E3F8C}" type="doc">
      <dgm:prSet loTypeId="urn:microsoft.com/office/officeart/2005/8/layout/default" loCatId="list" qsTypeId="urn:microsoft.com/office/officeart/2005/8/quickstyle/simple1#2" qsCatId="simple" csTypeId="urn:microsoft.com/office/officeart/2005/8/colors/accent1_2#2" csCatId="accent1" phldr="1"/>
      <dgm:spPr/>
      <dgm:t>
        <a:bodyPr/>
        <a:lstStyle/>
        <a:p>
          <a:endParaRPr lang="pt-BR"/>
        </a:p>
      </dgm:t>
    </dgm:pt>
    <dgm:pt modelId="{72CABDFA-04D4-4ACA-8E85-2B21D5D8B4FA}">
      <dgm:prSet phldrT="[Texto]">
        <dgm:style>
          <a:lnRef idx="0">
            <a:schemeClr val="accent1"/>
          </a:lnRef>
          <a:fillRef idx="3">
            <a:schemeClr val="accent1"/>
          </a:fillRef>
          <a:effectRef idx="3">
            <a:schemeClr val="accent1"/>
          </a:effectRef>
          <a:fontRef idx="minor">
            <a:schemeClr val="lt1"/>
          </a:fontRef>
        </dgm:style>
      </dgm:prSet>
      <dgm:spPr/>
      <dgm:t>
        <a:bodyPr/>
        <a:lstStyle/>
        <a:p>
          <a:r>
            <a:rPr lang="pt-BR" dirty="0" smtClean="0"/>
            <a:t>Visualização de volumes</a:t>
          </a:r>
          <a:endParaRPr lang="pt-BR" dirty="0"/>
        </a:p>
      </dgm:t>
    </dgm:pt>
    <dgm:pt modelId="{5ECD19E1-5077-4DEB-996E-3588E321238D}" type="parTrans" cxnId="{9F16E23F-1C08-49D2-BEF6-282CE42D7342}">
      <dgm:prSet/>
      <dgm:spPr/>
      <dgm:t>
        <a:bodyPr/>
        <a:lstStyle/>
        <a:p>
          <a:endParaRPr lang="pt-BR"/>
        </a:p>
      </dgm:t>
    </dgm:pt>
    <dgm:pt modelId="{2972B893-7E77-4853-A7F5-4F47234D638C}" type="sibTrans" cxnId="{9F16E23F-1C08-49D2-BEF6-282CE42D7342}">
      <dgm:prSet/>
      <dgm:spPr/>
      <dgm:t>
        <a:bodyPr/>
        <a:lstStyle/>
        <a:p>
          <a:endParaRPr lang="pt-BR"/>
        </a:p>
      </dgm:t>
    </dgm:pt>
    <dgm:pt modelId="{77DF414F-C37F-4969-8D49-6CCF839F84AB}">
      <dgm:prSet phldrT="[Texto]">
        <dgm:style>
          <a:lnRef idx="0">
            <a:schemeClr val="accent1"/>
          </a:lnRef>
          <a:fillRef idx="3">
            <a:schemeClr val="accent1"/>
          </a:fillRef>
          <a:effectRef idx="3">
            <a:schemeClr val="accent1"/>
          </a:effectRef>
          <a:fontRef idx="minor">
            <a:schemeClr val="lt1"/>
          </a:fontRef>
        </dgm:style>
      </dgm:prSet>
      <dgm:spPr/>
      <dgm:t>
        <a:bodyPr/>
        <a:lstStyle/>
        <a:p>
          <a:r>
            <a:rPr lang="pt-BR" dirty="0" smtClean="0"/>
            <a:t>Visualização de fluxo</a:t>
          </a:r>
          <a:endParaRPr lang="pt-BR" dirty="0"/>
        </a:p>
      </dgm:t>
    </dgm:pt>
    <dgm:pt modelId="{A6237906-DEBD-4BF0-BDE2-0CDE3A0D5A42}" type="parTrans" cxnId="{F1F58EAC-4606-4991-9547-66212F7035CE}">
      <dgm:prSet/>
      <dgm:spPr/>
      <dgm:t>
        <a:bodyPr/>
        <a:lstStyle/>
        <a:p>
          <a:endParaRPr lang="pt-BR"/>
        </a:p>
      </dgm:t>
    </dgm:pt>
    <dgm:pt modelId="{FF2D6E09-D5A9-4798-BA68-8D3AA4A59EDA}" type="sibTrans" cxnId="{F1F58EAC-4606-4991-9547-66212F7035CE}">
      <dgm:prSet/>
      <dgm:spPr/>
      <dgm:t>
        <a:bodyPr/>
        <a:lstStyle/>
        <a:p>
          <a:endParaRPr lang="pt-BR"/>
        </a:p>
      </dgm:t>
    </dgm:pt>
    <dgm:pt modelId="{780A8C04-8A7A-4A0D-BAE6-5D4A11ACBC27}" type="pres">
      <dgm:prSet presAssocID="{E2416FF2-F32E-4466-982F-B6F0EE4E3F8C}" presName="diagram" presStyleCnt="0">
        <dgm:presLayoutVars>
          <dgm:dir/>
          <dgm:resizeHandles val="exact"/>
        </dgm:presLayoutVars>
      </dgm:prSet>
      <dgm:spPr/>
      <dgm:t>
        <a:bodyPr/>
        <a:lstStyle/>
        <a:p>
          <a:endParaRPr lang="pt-BR"/>
        </a:p>
      </dgm:t>
    </dgm:pt>
    <dgm:pt modelId="{646AB4AA-3C97-495F-9812-0A60B4F09167}" type="pres">
      <dgm:prSet presAssocID="{72CABDFA-04D4-4ACA-8E85-2B21D5D8B4FA}" presName="node" presStyleLbl="node1" presStyleIdx="0" presStyleCnt="2">
        <dgm:presLayoutVars>
          <dgm:bulletEnabled val="1"/>
        </dgm:presLayoutVars>
      </dgm:prSet>
      <dgm:spPr/>
      <dgm:t>
        <a:bodyPr/>
        <a:lstStyle/>
        <a:p>
          <a:endParaRPr lang="pt-BR"/>
        </a:p>
      </dgm:t>
    </dgm:pt>
    <dgm:pt modelId="{3EB63C4C-7FB9-4609-A637-DA2021EFA4B4}" type="pres">
      <dgm:prSet presAssocID="{2972B893-7E77-4853-A7F5-4F47234D638C}" presName="sibTrans" presStyleCnt="0"/>
      <dgm:spPr/>
    </dgm:pt>
    <dgm:pt modelId="{47655E7F-1D04-4904-9AC7-DAE089985C21}" type="pres">
      <dgm:prSet presAssocID="{77DF414F-C37F-4969-8D49-6CCF839F84AB}" presName="node" presStyleLbl="node1" presStyleIdx="1" presStyleCnt="2">
        <dgm:presLayoutVars>
          <dgm:bulletEnabled val="1"/>
        </dgm:presLayoutVars>
      </dgm:prSet>
      <dgm:spPr/>
      <dgm:t>
        <a:bodyPr/>
        <a:lstStyle/>
        <a:p>
          <a:endParaRPr lang="pt-BR"/>
        </a:p>
      </dgm:t>
    </dgm:pt>
  </dgm:ptLst>
  <dgm:cxnLst>
    <dgm:cxn modelId="{9F16E23F-1C08-49D2-BEF6-282CE42D7342}" srcId="{E2416FF2-F32E-4466-982F-B6F0EE4E3F8C}" destId="{72CABDFA-04D4-4ACA-8E85-2B21D5D8B4FA}" srcOrd="0" destOrd="0" parTransId="{5ECD19E1-5077-4DEB-996E-3588E321238D}" sibTransId="{2972B893-7E77-4853-A7F5-4F47234D638C}"/>
    <dgm:cxn modelId="{F1F58EAC-4606-4991-9547-66212F7035CE}" srcId="{E2416FF2-F32E-4466-982F-B6F0EE4E3F8C}" destId="{77DF414F-C37F-4969-8D49-6CCF839F84AB}" srcOrd="1" destOrd="0" parTransId="{A6237906-DEBD-4BF0-BDE2-0CDE3A0D5A42}" sibTransId="{FF2D6E09-D5A9-4798-BA68-8D3AA4A59EDA}"/>
    <dgm:cxn modelId="{765FA26F-59F8-418D-A826-35D0E9D12BD9}" type="presOf" srcId="{E2416FF2-F32E-4466-982F-B6F0EE4E3F8C}" destId="{780A8C04-8A7A-4A0D-BAE6-5D4A11ACBC27}" srcOrd="0" destOrd="0" presId="urn:microsoft.com/office/officeart/2005/8/layout/default"/>
    <dgm:cxn modelId="{9C3350DA-C020-41A1-AD60-0E56FECA3754}" type="presOf" srcId="{77DF414F-C37F-4969-8D49-6CCF839F84AB}" destId="{47655E7F-1D04-4904-9AC7-DAE089985C21}" srcOrd="0" destOrd="0" presId="urn:microsoft.com/office/officeart/2005/8/layout/default"/>
    <dgm:cxn modelId="{5FEE45E6-BFEB-4EF0-9DC3-9770E3A45128}" type="presOf" srcId="{72CABDFA-04D4-4ACA-8E85-2B21D5D8B4FA}" destId="{646AB4AA-3C97-495F-9812-0A60B4F09167}" srcOrd="0" destOrd="0" presId="urn:microsoft.com/office/officeart/2005/8/layout/default"/>
    <dgm:cxn modelId="{8FD2F8A5-B4D9-4DD9-87DD-22F040ED06D1}" type="presParOf" srcId="{780A8C04-8A7A-4A0D-BAE6-5D4A11ACBC27}" destId="{646AB4AA-3C97-495F-9812-0A60B4F09167}" srcOrd="0" destOrd="0" presId="urn:microsoft.com/office/officeart/2005/8/layout/default"/>
    <dgm:cxn modelId="{F3112098-3F00-48AD-A8C1-3D2F9B2A7BF0}" type="presParOf" srcId="{780A8C04-8A7A-4A0D-BAE6-5D4A11ACBC27}" destId="{3EB63C4C-7FB9-4609-A637-DA2021EFA4B4}" srcOrd="1" destOrd="0" presId="urn:microsoft.com/office/officeart/2005/8/layout/default"/>
    <dgm:cxn modelId="{A9FFF12E-3A3C-4F0B-8396-53F1C6261AF8}" type="presParOf" srcId="{780A8C04-8A7A-4A0D-BAE6-5D4A11ACBC27}" destId="{47655E7F-1D04-4904-9AC7-DAE089985C21}" srcOrd="2" destOrd="0" presId="urn:microsoft.com/office/officeart/2005/8/layout/default"/>
  </dgm:cxnLst>
  <dgm:bg/>
  <dgm:whole/>
</dgm:dataModel>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872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nSpc>
                <a:spcPct val="93000"/>
              </a:lnSpc>
              <a:buClr>
                <a:srgbClr val="000000"/>
              </a:buClr>
              <a:buSzPct val="100000"/>
              <a:buFont typeface="Arial" charset="0"/>
              <a:buNone/>
              <a:defRPr sz="1200"/>
            </a:lvl1pPr>
          </a:lstStyle>
          <a:p>
            <a:endParaRPr lang="pt-BR"/>
          </a:p>
        </p:txBody>
      </p:sp>
      <p:sp>
        <p:nvSpPr>
          <p:cNvPr id="158723"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lnSpc>
                <a:spcPct val="93000"/>
              </a:lnSpc>
              <a:buClr>
                <a:srgbClr val="000000"/>
              </a:buClr>
              <a:buSzPct val="100000"/>
              <a:buFont typeface="Arial" charset="0"/>
              <a:buNone/>
              <a:defRPr sz="1200"/>
            </a:lvl1pPr>
          </a:lstStyle>
          <a:p>
            <a:fld id="{36C5F350-4DE4-4BB8-8D56-2D0777F7820A}" type="datetimeFigureOut">
              <a:rPr lang="pt-BR"/>
              <a:pPr/>
              <a:t>29/04/2008</a:t>
            </a:fld>
            <a:endParaRPr lang="pt-BR"/>
          </a:p>
        </p:txBody>
      </p:sp>
      <p:sp>
        <p:nvSpPr>
          <p:cNvPr id="158724"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nSpc>
                <a:spcPct val="93000"/>
              </a:lnSpc>
              <a:buClr>
                <a:srgbClr val="000000"/>
              </a:buClr>
              <a:buSzPct val="100000"/>
              <a:buFont typeface="Arial" charset="0"/>
              <a:buNone/>
              <a:defRPr sz="1200"/>
            </a:lvl1pPr>
          </a:lstStyle>
          <a:p>
            <a:endParaRPr lang="pt-BR"/>
          </a:p>
        </p:txBody>
      </p:sp>
      <p:sp>
        <p:nvSpPr>
          <p:cNvPr id="158725"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lnSpc>
                <a:spcPct val="93000"/>
              </a:lnSpc>
              <a:buClr>
                <a:srgbClr val="000000"/>
              </a:buClr>
              <a:buSzPct val="100000"/>
              <a:buFont typeface="Arial" charset="0"/>
              <a:buNone/>
              <a:defRPr sz="1200"/>
            </a:lvl1pPr>
          </a:lstStyle>
          <a:p>
            <a:fld id="{6E357E82-4537-49A4-856E-CB22B441C6D5}" type="slidenum">
              <a:rPr lang="pt-BR"/>
              <a:pPr/>
              <a:t>‹nº›</a:t>
            </a:fld>
            <a:endParaRPr lang="pt-B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49" name="AutoShape 1"/>
          <p:cNvSpPr>
            <a:spLocks noChangeArrowheads="1"/>
          </p:cNvSpPr>
          <p:nvPr/>
        </p:nvSpPr>
        <p:spPr bwMode="auto">
          <a:xfrm>
            <a:off x="0" y="0"/>
            <a:ext cx="6858000" cy="9144000"/>
          </a:xfrm>
          <a:prstGeom prst="roundRect">
            <a:avLst>
              <a:gd name="adj" fmla="val 23"/>
            </a:avLst>
          </a:prstGeom>
          <a:solidFill>
            <a:srgbClr val="FFFFFF"/>
          </a:solidFill>
          <a:ln w="9525">
            <a:noFill/>
            <a:round/>
            <a:headEnd/>
            <a:tailEnd/>
          </a:ln>
          <a:effectLst/>
        </p:spPr>
        <p:txBody>
          <a:bodyPr wrap="none" anchor="ctr"/>
          <a:lstStyle/>
          <a:p>
            <a:pPr>
              <a:lnSpc>
                <a:spcPct val="93000"/>
              </a:lnSpc>
              <a:buClr>
                <a:srgbClr val="000000"/>
              </a:buClr>
              <a:buSzPct val="100000"/>
              <a:buFont typeface="Arial" charset="0"/>
              <a:buNone/>
              <a:defRPr/>
            </a:pPr>
            <a:endParaRPr lang="pt-BR"/>
          </a:p>
        </p:txBody>
      </p:sp>
      <p:sp>
        <p:nvSpPr>
          <p:cNvPr id="2050" name="Rectangle 2"/>
          <p:cNvSpPr>
            <a:spLocks noGrp="1" noChangeArrowheads="1"/>
          </p:cNvSpPr>
          <p:nvPr>
            <p:ph type="hdr"/>
          </p:nvPr>
        </p:nvSpPr>
        <p:spPr bwMode="auto">
          <a:xfrm>
            <a:off x="0" y="0"/>
            <a:ext cx="2970213"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pPr>
              <a:defRPr/>
            </a:pPr>
            <a:endParaRPr lang="en-GB"/>
          </a:p>
        </p:txBody>
      </p:sp>
      <p:sp>
        <p:nvSpPr>
          <p:cNvPr id="2051" name="Rectangle 3"/>
          <p:cNvSpPr>
            <a:spLocks noGrp="1" noChangeArrowheads="1"/>
          </p:cNvSpPr>
          <p:nvPr>
            <p:ph type="dt"/>
          </p:nvPr>
        </p:nvSpPr>
        <p:spPr bwMode="auto">
          <a:xfrm>
            <a:off x="3884613" y="0"/>
            <a:ext cx="2970212" cy="4556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pPr>
              <a:defRPr/>
            </a:pPr>
            <a:endParaRPr lang="en-GB"/>
          </a:p>
        </p:txBody>
      </p:sp>
      <p:sp>
        <p:nvSpPr>
          <p:cNvPr id="14341" name="Rectangle 4"/>
          <p:cNvSpPr>
            <a:spLocks noGrp="1" noRot="1" noChangeAspect="1" noChangeArrowheads="1"/>
          </p:cNvSpPr>
          <p:nvPr>
            <p:ph type="sldImg"/>
          </p:nvPr>
        </p:nvSpPr>
        <p:spPr bwMode="auto">
          <a:xfrm>
            <a:off x="1143000" y="685800"/>
            <a:ext cx="4570413" cy="3427413"/>
          </a:xfrm>
          <a:prstGeom prst="rect">
            <a:avLst/>
          </a:prstGeom>
          <a:solidFill>
            <a:srgbClr val="FFFFFF"/>
          </a:solidFill>
          <a:ln w="9360">
            <a:solidFill>
              <a:srgbClr val="000000"/>
            </a:solidFill>
            <a:miter lim="800000"/>
            <a:headEnd/>
            <a:tailEnd/>
          </a:ln>
        </p:spPr>
      </p:sp>
      <p:sp>
        <p:nvSpPr>
          <p:cNvPr id="2053" name="Rectangle 5"/>
          <p:cNvSpPr>
            <a:spLocks noGrp="1" noChangeArrowheads="1"/>
          </p:cNvSpPr>
          <p:nvPr>
            <p:ph type="body"/>
          </p:nvPr>
        </p:nvSpPr>
        <p:spPr bwMode="auto">
          <a:xfrm>
            <a:off x="685800" y="4343400"/>
            <a:ext cx="5484813" cy="411321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endParaRPr lang="pt-BR" noProof="0" smtClean="0"/>
          </a:p>
        </p:txBody>
      </p:sp>
      <p:sp>
        <p:nvSpPr>
          <p:cNvPr id="2054" name="Rectangle 6"/>
          <p:cNvSpPr>
            <a:spLocks noGrp="1" noChangeArrowheads="1"/>
          </p:cNvSpPr>
          <p:nvPr>
            <p:ph type="ftr"/>
          </p:nvPr>
        </p:nvSpPr>
        <p:spPr bwMode="auto">
          <a:xfrm>
            <a:off x="0" y="8685213"/>
            <a:ext cx="2970213"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pPr>
              <a:defRPr/>
            </a:pPr>
            <a:endParaRPr lang="en-GB"/>
          </a:p>
        </p:txBody>
      </p:sp>
      <p:sp>
        <p:nvSpPr>
          <p:cNvPr id="2055" name="Rectangle 7"/>
          <p:cNvSpPr>
            <a:spLocks noGrp="1" noChangeArrowheads="1"/>
          </p:cNvSpPr>
          <p:nvPr>
            <p:ph type="sldNum"/>
          </p:nvPr>
        </p:nvSpPr>
        <p:spPr bwMode="auto">
          <a:xfrm>
            <a:off x="3884613" y="8685213"/>
            <a:ext cx="2970212" cy="455612"/>
          </a:xfrm>
          <a:prstGeom prst="rect">
            <a:avLst/>
          </a:prstGeom>
          <a:noFill/>
          <a:ln w="9525">
            <a:noFill/>
            <a:round/>
            <a:headEnd/>
            <a:tailEnd/>
          </a:ln>
          <a:effectLst/>
        </p:spPr>
        <p:txBody>
          <a:bodyPr vert="horz" wrap="square" lIns="90000" tIns="46800" rIns="90000" bIns="46800" numCol="1" anchor="b" anchorCtr="0" compatLnSpc="1">
            <a:prstTxWarp prst="textNoShape">
              <a:avLst/>
            </a:prstTxWarp>
          </a:bodyPr>
          <a:lstStyle>
            <a:lvl1pPr algn="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200">
                <a:solidFill>
                  <a:srgbClr val="000000"/>
                </a:solidFill>
              </a:defRPr>
            </a:lvl1pPr>
          </a:lstStyle>
          <a:p>
            <a:pPr>
              <a:defRPr/>
            </a:pPr>
            <a:fld id="{038AFF1C-F7F8-4006-B0A7-390E748DF137}" type="slidenum">
              <a:rPr lang="en-GB"/>
              <a:pPr>
                <a:defRPr/>
              </a:pPr>
              <a:t>‹nº›</a:t>
            </a:fld>
            <a:endParaRPr lang="en-GB"/>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defTabSz="914400"/>
            <a:fld id="{D3E0C9DC-FB41-4581-A81C-BFE21B1E97E5}" type="slidenum">
              <a:rPr lang="pt-BR" sz="1200">
                <a:solidFill>
                  <a:schemeClr val="tx1"/>
                </a:solidFill>
              </a:rPr>
              <a:pPr algn="r" defTabSz="914400"/>
              <a:t>46</a:t>
            </a:fld>
            <a:endParaRPr lang="pt-BR" sz="1200">
              <a:solidFill>
                <a:schemeClr val="tx1"/>
              </a:solidFill>
            </a:endParaRPr>
          </a:p>
        </p:txBody>
      </p:sp>
      <p:sp>
        <p:nvSpPr>
          <p:cNvPr id="211971" name="Rectangle 2"/>
          <p:cNvSpPr>
            <a:spLocks noRot="1" noChangeArrowheads="1" noTextEdit="1"/>
          </p:cNvSpPr>
          <p:nvPr>
            <p:ph type="sldImg"/>
          </p:nvPr>
        </p:nvSpPr>
        <p:spPr>
          <a:xfrm>
            <a:off x="1143000" y="685800"/>
            <a:ext cx="4572000" cy="3429000"/>
          </a:xfrm>
          <a:ln/>
        </p:spPr>
      </p:sp>
      <p:sp>
        <p:nvSpPr>
          <p:cNvPr id="211972" name="Rectangle 3"/>
          <p:cNvSpPr>
            <a:spLocks noGrp="1" noChangeArrowheads="1"/>
          </p:cNvSpPr>
          <p:nvPr>
            <p:ph type="body" idx="1"/>
          </p:nvPr>
        </p:nvSpPr>
        <p:spPr>
          <a:xfrm>
            <a:off x="685800" y="4343400"/>
            <a:ext cx="5486400" cy="4114800"/>
          </a:xfrm>
          <a:noFill/>
          <a:ln/>
        </p:spPr>
        <p:txBody>
          <a:bodyPr lIns="91440" tIns="45720" rIns="91440" bIns="45720"/>
          <a:lstStyle/>
          <a:p>
            <a:pPr defTabSz="914400" eaLnBrk="1" hangingPunct="1"/>
            <a:endParaRPr lang="pt-BR" smtClean="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pt-BR" smtClean="0"/>
              <a:t>Clique para editar o estilo do subtítulo mestre</a:t>
            </a:r>
            <a:endParaRPr lang="pt-BR"/>
          </a:p>
        </p:txBody>
      </p:sp>
      <p:sp>
        <p:nvSpPr>
          <p:cNvPr id="4" name="Rectangle 3"/>
          <p:cNvSpPr>
            <a:spLocks noGrp="1" noChangeArrowheads="1"/>
          </p:cNvSpPr>
          <p:nvPr>
            <p:ph type="dt" idx="10"/>
          </p:nvPr>
        </p:nvSpPr>
        <p:spPr>
          <a:ln/>
        </p:spPr>
        <p:txBody>
          <a:bodyPr/>
          <a:lstStyle>
            <a:lvl1pPr>
              <a:defRPr/>
            </a:lvl1pPr>
          </a:lstStyle>
          <a:p>
            <a:pPr>
              <a:defRPr/>
            </a:pPr>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93FEF560-E360-468C-821F-F86CF1B61035}" type="slidenum">
              <a:rPr lang="en-GB"/>
              <a:pPr>
                <a:defRPr/>
              </a:pPr>
              <a:t>‹nº›</a:t>
            </a:fld>
            <a:endParaRPr lang="en-GB"/>
          </a:p>
        </p:txBody>
      </p:sp>
    </p:spTree>
  </p:cSld>
  <p:clrMapOvr>
    <a:masterClrMapping/>
  </p:clrMapOvr>
  <p:transition>
    <p:spli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02425" y="430213"/>
            <a:ext cx="2081213" cy="5695950"/>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430213"/>
            <a:ext cx="6092825" cy="5695950"/>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3"/>
          <p:cNvSpPr>
            <a:spLocks noGrp="1" noChangeArrowheads="1"/>
          </p:cNvSpPr>
          <p:nvPr>
            <p:ph type="dt" idx="10"/>
          </p:nvPr>
        </p:nvSpPr>
        <p:spPr>
          <a:ln/>
        </p:spPr>
        <p:txBody>
          <a:bodyPr/>
          <a:lstStyle>
            <a:lvl1pPr>
              <a:defRPr/>
            </a:lvl1pPr>
          </a:lstStyle>
          <a:p>
            <a:pPr>
              <a:defRPr/>
            </a:pPr>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D9669BD4-3312-4988-B9E4-7256D6AE0564}" type="slidenum">
              <a:rPr lang="en-GB"/>
              <a:pPr>
                <a:defRPr/>
              </a:pPr>
              <a:t>‹nº›</a:t>
            </a:fld>
            <a:endParaRPr lang="en-GB"/>
          </a:p>
        </p:txBody>
      </p:sp>
    </p:spTree>
  </p:cSld>
  <p:clrMapOvr>
    <a:masterClrMapping/>
  </p:clrMapOvr>
  <p:transition>
    <p:spli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Layout Personalizado">
    <p:spTree>
      <p:nvGrpSpPr>
        <p:cNvPr id="1" name=""/>
        <p:cNvGrpSpPr/>
        <p:nvPr/>
      </p:nvGrpSpPr>
      <p:grpSpPr>
        <a:xfrm>
          <a:off x="0" y="0"/>
          <a:ext cx="0" cy="0"/>
          <a:chOff x="0" y="0"/>
          <a:chExt cx="0" cy="0"/>
        </a:xfrm>
      </p:grpSpPr>
      <p:sp>
        <p:nvSpPr>
          <p:cNvPr id="2" name="Título 1"/>
          <p:cNvSpPr>
            <a:spLocks noGrp="1"/>
          </p:cNvSpPr>
          <p:nvPr>
            <p:ph type="title"/>
          </p:nvPr>
        </p:nvSpPr>
        <p:spPr>
          <a:xfrm>
            <a:off x="2376488" y="430213"/>
            <a:ext cx="6407150" cy="1250950"/>
          </a:xfrm>
        </p:spPr>
        <p:txBody>
          <a:bodyPr/>
          <a:lstStyle/>
          <a:p>
            <a:r>
              <a:rPr lang="pt-BR" smtClean="0"/>
              <a:t>Clique para editar o estilo do título mestre</a:t>
            </a:r>
            <a:endParaRPr lang="pt-BR"/>
          </a:p>
        </p:txBody>
      </p:sp>
      <p:sp>
        <p:nvSpPr>
          <p:cNvPr id="3" name="Rectangle 3"/>
          <p:cNvSpPr>
            <a:spLocks noGrp="1" noChangeArrowheads="1"/>
          </p:cNvSpPr>
          <p:nvPr>
            <p:ph type="dt" idx="10"/>
          </p:nvPr>
        </p:nvSpPr>
        <p:spPr>
          <a:ln/>
        </p:spPr>
        <p:txBody>
          <a:bodyPr/>
          <a:lstStyle>
            <a:lvl1pPr>
              <a:defRPr/>
            </a:lvl1pPr>
          </a:lstStyle>
          <a:p>
            <a:pPr>
              <a:defRPr/>
            </a:pPr>
            <a:endParaRPr lang="en-GB"/>
          </a:p>
        </p:txBody>
      </p:sp>
      <p:sp>
        <p:nvSpPr>
          <p:cNvPr id="4" name="Rectangle 4"/>
          <p:cNvSpPr>
            <a:spLocks noGrp="1" noChangeArrowheads="1"/>
          </p:cNvSpPr>
          <p:nvPr>
            <p:ph type="ftr" idx="11"/>
          </p:nvPr>
        </p:nvSpPr>
        <p:spPr>
          <a:ln/>
        </p:spPr>
        <p:txBody>
          <a:bodyPr/>
          <a:lstStyle>
            <a:lvl1pPr>
              <a:defRPr/>
            </a:lvl1pPr>
          </a:lstStyle>
          <a:p>
            <a:pPr>
              <a:defRPr/>
            </a:pPr>
            <a:endParaRPr lang="en-GB"/>
          </a:p>
        </p:txBody>
      </p:sp>
      <p:sp>
        <p:nvSpPr>
          <p:cNvPr id="5" name="Rectangle 5"/>
          <p:cNvSpPr>
            <a:spLocks noGrp="1" noChangeArrowheads="1"/>
          </p:cNvSpPr>
          <p:nvPr>
            <p:ph type="sldNum" idx="12"/>
          </p:nvPr>
        </p:nvSpPr>
        <p:spPr>
          <a:ln/>
        </p:spPr>
        <p:txBody>
          <a:bodyPr/>
          <a:lstStyle>
            <a:lvl1pPr>
              <a:defRPr/>
            </a:lvl1pPr>
          </a:lstStyle>
          <a:p>
            <a:pPr>
              <a:defRPr/>
            </a:pPr>
            <a:fld id="{7D0C16B3-F6B9-45EF-93EE-85866652B1FE}" type="slidenum">
              <a:rPr lang="en-GB"/>
              <a:pPr>
                <a:defRPr/>
              </a:pPr>
              <a:t>‹nº›</a:t>
            </a:fld>
            <a:endParaRPr lang="en-GB"/>
          </a:p>
        </p:txBody>
      </p:sp>
    </p:spTree>
  </p:cSld>
  <p:clrMapOvr>
    <a:masterClrMapping/>
  </p:clrMapOvr>
  <p:transition>
    <p:spli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a:xfrm>
            <a:off x="2376488" y="430213"/>
            <a:ext cx="6407150" cy="1250950"/>
          </a:xfrm>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a:xfrm>
            <a:off x="457200" y="1628775"/>
            <a:ext cx="8228013" cy="4497388"/>
          </a:xfrm>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idx="10"/>
          </p:nvPr>
        </p:nvSpPr>
        <p:spPr>
          <a:xfrm>
            <a:off x="457200" y="6245225"/>
            <a:ext cx="2132013" cy="474663"/>
          </a:xfrm>
        </p:spPr>
        <p:txBody>
          <a:bodyPr/>
          <a:lstStyle>
            <a:lvl1pPr>
              <a:defRPr/>
            </a:lvl1pPr>
          </a:lstStyle>
          <a:p>
            <a:pPr>
              <a:defRPr/>
            </a:pPr>
            <a:endParaRPr lang="en-GB"/>
          </a:p>
        </p:txBody>
      </p:sp>
      <p:sp>
        <p:nvSpPr>
          <p:cNvPr id="5" name="Espaço Reservado para Rodapé 4"/>
          <p:cNvSpPr>
            <a:spLocks noGrp="1"/>
          </p:cNvSpPr>
          <p:nvPr>
            <p:ph type="ftr" idx="11"/>
          </p:nvPr>
        </p:nvSpPr>
        <p:spPr>
          <a:xfrm>
            <a:off x="3124200" y="6245225"/>
            <a:ext cx="2894013" cy="474663"/>
          </a:xfrm>
        </p:spPr>
        <p:txBody>
          <a:bodyPr/>
          <a:lstStyle>
            <a:lvl1pPr>
              <a:defRPr/>
            </a:lvl1pPr>
          </a:lstStyle>
          <a:p>
            <a:pPr>
              <a:defRPr/>
            </a:pPr>
            <a:endParaRPr lang="en-GB"/>
          </a:p>
        </p:txBody>
      </p:sp>
      <p:sp>
        <p:nvSpPr>
          <p:cNvPr id="6" name="Espaço Reservado para Número de Slide 5"/>
          <p:cNvSpPr>
            <a:spLocks noGrp="1"/>
          </p:cNvSpPr>
          <p:nvPr>
            <p:ph type="sldNum" idx="12"/>
          </p:nvPr>
        </p:nvSpPr>
        <p:spPr>
          <a:xfrm>
            <a:off x="6553200" y="6245225"/>
            <a:ext cx="2132013" cy="474663"/>
          </a:xfrm>
        </p:spPr>
        <p:txBody>
          <a:bodyPr/>
          <a:lstStyle>
            <a:lvl1pPr>
              <a:defRPr smtClean="0"/>
            </a:lvl1pPr>
          </a:lstStyle>
          <a:p>
            <a:pPr>
              <a:defRPr/>
            </a:pPr>
            <a:fld id="{5F6AD3CC-C53C-4F3F-A5E2-AC4D6A95CE37}" type="slidenum">
              <a:rPr lang="en-GB"/>
              <a:pPr>
                <a:defRPr/>
              </a:pPr>
              <a:t>‹nº›</a:t>
            </a:fld>
            <a:endParaRPr lang="en-GB"/>
          </a:p>
        </p:txBody>
      </p:sp>
    </p:spTree>
  </p:cSld>
  <p:clrMapOvr>
    <a:masterClrMapping/>
  </p:clrMapOvr>
  <p:transition>
    <p:spli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3"/>
          <p:cNvSpPr>
            <a:spLocks noGrp="1" noChangeArrowheads="1"/>
          </p:cNvSpPr>
          <p:nvPr>
            <p:ph type="dt" idx="10"/>
          </p:nvPr>
        </p:nvSpPr>
        <p:spPr>
          <a:ln/>
        </p:spPr>
        <p:txBody>
          <a:bodyPr/>
          <a:lstStyle>
            <a:lvl1pPr>
              <a:defRPr/>
            </a:lvl1pPr>
          </a:lstStyle>
          <a:p>
            <a:pPr>
              <a:defRPr/>
            </a:pPr>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FB200ED2-48CA-46E4-B0D8-AFA15CA164EE}" type="slidenum">
              <a:rPr lang="en-GB"/>
              <a:pPr>
                <a:defRPr/>
              </a:pPr>
              <a:t>‹nº›</a:t>
            </a:fld>
            <a:endParaRPr lang="en-GB"/>
          </a:p>
        </p:txBody>
      </p:sp>
    </p:spTree>
  </p:cSld>
  <p:clrMapOvr>
    <a:masterClrMapping/>
  </p:clrMapOvr>
  <p:transition>
    <p:spli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28775"/>
            <a:ext cx="4037013" cy="4497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6613" y="1628775"/>
            <a:ext cx="4038600" cy="44973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3"/>
          <p:cNvSpPr>
            <a:spLocks noGrp="1" noChangeArrowheads="1"/>
          </p:cNvSpPr>
          <p:nvPr>
            <p:ph type="dt" idx="10"/>
          </p:nvPr>
        </p:nvSpPr>
        <p:spPr>
          <a:ln/>
        </p:spPr>
        <p:txBody>
          <a:bodyPr/>
          <a:lstStyle>
            <a:lvl1pPr>
              <a:defRPr/>
            </a:lvl1pPr>
          </a:lstStyle>
          <a:p>
            <a:pPr>
              <a:defRPr/>
            </a:pPr>
            <a:endParaRPr lang="en-GB"/>
          </a:p>
        </p:txBody>
      </p:sp>
      <p:sp>
        <p:nvSpPr>
          <p:cNvPr id="6" name="Rectangle 4"/>
          <p:cNvSpPr>
            <a:spLocks noGrp="1" noChangeArrowheads="1"/>
          </p:cNvSpPr>
          <p:nvPr>
            <p:ph type="ftr" idx="11"/>
          </p:nvPr>
        </p:nvSpPr>
        <p:spPr>
          <a:ln/>
        </p:spPr>
        <p:txBody>
          <a:bodyPr/>
          <a:lstStyle>
            <a:lvl1pPr>
              <a:defRPr/>
            </a:lvl1pPr>
          </a:lstStyle>
          <a:p>
            <a:pPr>
              <a:defRPr/>
            </a:pPr>
            <a:endParaRPr lang="en-GB"/>
          </a:p>
        </p:txBody>
      </p:sp>
      <p:sp>
        <p:nvSpPr>
          <p:cNvPr id="7" name="Rectangle 5"/>
          <p:cNvSpPr>
            <a:spLocks noGrp="1" noChangeArrowheads="1"/>
          </p:cNvSpPr>
          <p:nvPr>
            <p:ph type="sldNum" idx="12"/>
          </p:nvPr>
        </p:nvSpPr>
        <p:spPr>
          <a:ln/>
        </p:spPr>
        <p:txBody>
          <a:bodyPr/>
          <a:lstStyle>
            <a:lvl1pPr>
              <a:defRPr/>
            </a:lvl1pPr>
          </a:lstStyle>
          <a:p>
            <a:pPr>
              <a:defRPr/>
            </a:pPr>
            <a:fld id="{981B9E90-01C0-4E08-BDD4-9004693CC289}" type="slidenum">
              <a:rPr lang="en-GB"/>
              <a:pPr>
                <a:defRPr/>
              </a:pPr>
              <a:t>‹nº›</a:t>
            </a:fld>
            <a:endParaRPr lang="en-GB"/>
          </a:p>
        </p:txBody>
      </p:sp>
    </p:spTree>
  </p:cSld>
  <p:clrMapOvr>
    <a:masterClrMapping/>
  </p:clrMapOvr>
  <p:transition>
    <p:spli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3"/>
          <p:cNvSpPr>
            <a:spLocks noGrp="1" noChangeArrowheads="1"/>
          </p:cNvSpPr>
          <p:nvPr>
            <p:ph type="dt" idx="10"/>
          </p:nvPr>
        </p:nvSpPr>
        <p:spPr>
          <a:ln/>
        </p:spPr>
        <p:txBody>
          <a:bodyPr/>
          <a:lstStyle>
            <a:lvl1pPr>
              <a:defRPr/>
            </a:lvl1pPr>
          </a:lstStyle>
          <a:p>
            <a:pPr>
              <a:defRPr/>
            </a:pPr>
            <a:endParaRPr lang="en-GB"/>
          </a:p>
        </p:txBody>
      </p:sp>
      <p:sp>
        <p:nvSpPr>
          <p:cNvPr id="8" name="Rectangle 4"/>
          <p:cNvSpPr>
            <a:spLocks noGrp="1" noChangeArrowheads="1"/>
          </p:cNvSpPr>
          <p:nvPr>
            <p:ph type="ftr" idx="11"/>
          </p:nvPr>
        </p:nvSpPr>
        <p:spPr>
          <a:ln/>
        </p:spPr>
        <p:txBody>
          <a:bodyPr/>
          <a:lstStyle>
            <a:lvl1pPr>
              <a:defRPr/>
            </a:lvl1pPr>
          </a:lstStyle>
          <a:p>
            <a:pPr>
              <a:defRPr/>
            </a:pPr>
            <a:endParaRPr lang="en-GB"/>
          </a:p>
        </p:txBody>
      </p:sp>
      <p:sp>
        <p:nvSpPr>
          <p:cNvPr id="9" name="Rectangle 5"/>
          <p:cNvSpPr>
            <a:spLocks noGrp="1" noChangeArrowheads="1"/>
          </p:cNvSpPr>
          <p:nvPr>
            <p:ph type="sldNum" idx="12"/>
          </p:nvPr>
        </p:nvSpPr>
        <p:spPr>
          <a:ln/>
        </p:spPr>
        <p:txBody>
          <a:bodyPr/>
          <a:lstStyle>
            <a:lvl1pPr>
              <a:defRPr/>
            </a:lvl1pPr>
          </a:lstStyle>
          <a:p>
            <a:pPr>
              <a:defRPr/>
            </a:pPr>
            <a:fld id="{AC1C2CDB-E9E9-4634-815D-D5423B374E03}" type="slidenum">
              <a:rPr lang="en-GB"/>
              <a:pPr>
                <a:defRPr/>
              </a:pPr>
              <a:t>‹nº›</a:t>
            </a:fld>
            <a:endParaRPr lang="en-GB"/>
          </a:p>
        </p:txBody>
      </p:sp>
    </p:spTree>
  </p:cSld>
  <p:clrMapOvr>
    <a:masterClrMapping/>
  </p:clrMapOvr>
  <p:transition>
    <p:spli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3"/>
          <p:cNvSpPr>
            <a:spLocks noGrp="1" noChangeArrowheads="1"/>
          </p:cNvSpPr>
          <p:nvPr>
            <p:ph type="dt" idx="10"/>
          </p:nvPr>
        </p:nvSpPr>
        <p:spPr>
          <a:ln/>
        </p:spPr>
        <p:txBody>
          <a:bodyPr/>
          <a:lstStyle>
            <a:lvl1pPr>
              <a:defRPr/>
            </a:lvl1pPr>
          </a:lstStyle>
          <a:p>
            <a:pPr>
              <a:defRPr/>
            </a:pPr>
            <a:endParaRPr lang="en-GB"/>
          </a:p>
        </p:txBody>
      </p:sp>
      <p:sp>
        <p:nvSpPr>
          <p:cNvPr id="4" name="Rectangle 4"/>
          <p:cNvSpPr>
            <a:spLocks noGrp="1" noChangeArrowheads="1"/>
          </p:cNvSpPr>
          <p:nvPr>
            <p:ph type="ftr" idx="11"/>
          </p:nvPr>
        </p:nvSpPr>
        <p:spPr>
          <a:ln/>
        </p:spPr>
        <p:txBody>
          <a:bodyPr/>
          <a:lstStyle>
            <a:lvl1pPr>
              <a:defRPr/>
            </a:lvl1pPr>
          </a:lstStyle>
          <a:p>
            <a:pPr>
              <a:defRPr/>
            </a:pPr>
            <a:endParaRPr lang="en-GB"/>
          </a:p>
        </p:txBody>
      </p:sp>
      <p:sp>
        <p:nvSpPr>
          <p:cNvPr id="5" name="Rectangle 5"/>
          <p:cNvSpPr>
            <a:spLocks noGrp="1" noChangeArrowheads="1"/>
          </p:cNvSpPr>
          <p:nvPr>
            <p:ph type="sldNum" idx="12"/>
          </p:nvPr>
        </p:nvSpPr>
        <p:spPr>
          <a:ln/>
        </p:spPr>
        <p:txBody>
          <a:bodyPr/>
          <a:lstStyle>
            <a:lvl1pPr>
              <a:defRPr/>
            </a:lvl1pPr>
          </a:lstStyle>
          <a:p>
            <a:pPr>
              <a:defRPr/>
            </a:pPr>
            <a:fld id="{B8E47168-ACBD-448C-AA47-513A3F51A711}" type="slidenum">
              <a:rPr lang="en-GB"/>
              <a:pPr>
                <a:defRPr/>
              </a:pPr>
              <a:t>‹nº›</a:t>
            </a:fld>
            <a:endParaRPr lang="en-GB"/>
          </a:p>
        </p:txBody>
      </p:sp>
    </p:spTree>
  </p:cSld>
  <p:clrMapOvr>
    <a:masterClrMapping/>
  </p:clrMapOvr>
  <p:transition>
    <p:spli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en-GB"/>
          </a:p>
        </p:txBody>
      </p:sp>
      <p:sp>
        <p:nvSpPr>
          <p:cNvPr id="3" name="Rectangle 4"/>
          <p:cNvSpPr>
            <a:spLocks noGrp="1" noChangeArrowheads="1"/>
          </p:cNvSpPr>
          <p:nvPr>
            <p:ph type="ftr" idx="11"/>
          </p:nvPr>
        </p:nvSpPr>
        <p:spPr>
          <a:ln/>
        </p:spPr>
        <p:txBody>
          <a:bodyPr/>
          <a:lstStyle>
            <a:lvl1pPr>
              <a:defRPr/>
            </a:lvl1pPr>
          </a:lstStyle>
          <a:p>
            <a:pPr>
              <a:defRPr/>
            </a:pPr>
            <a:endParaRPr lang="en-GB"/>
          </a:p>
        </p:txBody>
      </p:sp>
      <p:sp>
        <p:nvSpPr>
          <p:cNvPr id="4" name="Rectangle 5"/>
          <p:cNvSpPr>
            <a:spLocks noGrp="1" noChangeArrowheads="1"/>
          </p:cNvSpPr>
          <p:nvPr>
            <p:ph type="sldNum" idx="12"/>
          </p:nvPr>
        </p:nvSpPr>
        <p:spPr>
          <a:ln/>
        </p:spPr>
        <p:txBody>
          <a:bodyPr/>
          <a:lstStyle>
            <a:lvl1pPr>
              <a:defRPr/>
            </a:lvl1pPr>
          </a:lstStyle>
          <a:p>
            <a:pPr>
              <a:defRPr/>
            </a:pPr>
            <a:fld id="{D7746674-5E1D-47C7-AD28-0E2428627335}" type="slidenum">
              <a:rPr lang="en-GB"/>
              <a:pPr>
                <a:defRPr/>
              </a:pPr>
              <a:t>‹nº›</a:t>
            </a:fld>
            <a:endParaRPr lang="en-GB"/>
          </a:p>
        </p:txBody>
      </p:sp>
    </p:spTree>
  </p:cSld>
  <p:clrMapOvr>
    <a:masterClrMapping/>
  </p:clrMapOvr>
  <p:transition>
    <p:spli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3"/>
          <p:cNvSpPr>
            <a:spLocks noGrp="1" noChangeArrowheads="1"/>
          </p:cNvSpPr>
          <p:nvPr>
            <p:ph type="dt" idx="10"/>
          </p:nvPr>
        </p:nvSpPr>
        <p:spPr>
          <a:ln/>
        </p:spPr>
        <p:txBody>
          <a:bodyPr/>
          <a:lstStyle>
            <a:lvl1pPr>
              <a:defRPr/>
            </a:lvl1pPr>
          </a:lstStyle>
          <a:p>
            <a:pPr>
              <a:defRPr/>
            </a:pPr>
            <a:endParaRPr lang="en-GB"/>
          </a:p>
        </p:txBody>
      </p:sp>
      <p:sp>
        <p:nvSpPr>
          <p:cNvPr id="6" name="Rectangle 4"/>
          <p:cNvSpPr>
            <a:spLocks noGrp="1" noChangeArrowheads="1"/>
          </p:cNvSpPr>
          <p:nvPr>
            <p:ph type="ftr" idx="11"/>
          </p:nvPr>
        </p:nvSpPr>
        <p:spPr>
          <a:ln/>
        </p:spPr>
        <p:txBody>
          <a:bodyPr/>
          <a:lstStyle>
            <a:lvl1pPr>
              <a:defRPr/>
            </a:lvl1pPr>
          </a:lstStyle>
          <a:p>
            <a:pPr>
              <a:defRPr/>
            </a:pPr>
            <a:endParaRPr lang="en-GB"/>
          </a:p>
        </p:txBody>
      </p:sp>
      <p:sp>
        <p:nvSpPr>
          <p:cNvPr id="7" name="Rectangle 5"/>
          <p:cNvSpPr>
            <a:spLocks noGrp="1" noChangeArrowheads="1"/>
          </p:cNvSpPr>
          <p:nvPr>
            <p:ph type="sldNum" idx="12"/>
          </p:nvPr>
        </p:nvSpPr>
        <p:spPr>
          <a:ln/>
        </p:spPr>
        <p:txBody>
          <a:bodyPr/>
          <a:lstStyle>
            <a:lvl1pPr>
              <a:defRPr/>
            </a:lvl1pPr>
          </a:lstStyle>
          <a:p>
            <a:pPr>
              <a:defRPr/>
            </a:pPr>
            <a:fld id="{8BE29B63-F540-4636-BA6F-028D38CD3E7A}" type="slidenum">
              <a:rPr lang="en-GB"/>
              <a:pPr>
                <a:defRPr/>
              </a:pPr>
              <a:t>‹nº›</a:t>
            </a:fld>
            <a:endParaRPr lang="en-GB"/>
          </a:p>
        </p:txBody>
      </p:sp>
    </p:spTree>
  </p:cSld>
  <p:clrMapOvr>
    <a:masterClrMapping/>
  </p:clrMapOvr>
  <p:transition>
    <p:spli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3"/>
          <p:cNvSpPr>
            <a:spLocks noGrp="1" noChangeArrowheads="1"/>
          </p:cNvSpPr>
          <p:nvPr>
            <p:ph type="dt" idx="10"/>
          </p:nvPr>
        </p:nvSpPr>
        <p:spPr>
          <a:ln/>
        </p:spPr>
        <p:txBody>
          <a:bodyPr/>
          <a:lstStyle>
            <a:lvl1pPr>
              <a:defRPr/>
            </a:lvl1pPr>
          </a:lstStyle>
          <a:p>
            <a:pPr>
              <a:defRPr/>
            </a:pPr>
            <a:endParaRPr lang="en-GB"/>
          </a:p>
        </p:txBody>
      </p:sp>
      <p:sp>
        <p:nvSpPr>
          <p:cNvPr id="6" name="Rectangle 4"/>
          <p:cNvSpPr>
            <a:spLocks noGrp="1" noChangeArrowheads="1"/>
          </p:cNvSpPr>
          <p:nvPr>
            <p:ph type="ftr" idx="11"/>
          </p:nvPr>
        </p:nvSpPr>
        <p:spPr>
          <a:ln/>
        </p:spPr>
        <p:txBody>
          <a:bodyPr/>
          <a:lstStyle>
            <a:lvl1pPr>
              <a:defRPr/>
            </a:lvl1pPr>
          </a:lstStyle>
          <a:p>
            <a:pPr>
              <a:defRPr/>
            </a:pPr>
            <a:endParaRPr lang="en-GB"/>
          </a:p>
        </p:txBody>
      </p:sp>
      <p:sp>
        <p:nvSpPr>
          <p:cNvPr id="7" name="Rectangle 5"/>
          <p:cNvSpPr>
            <a:spLocks noGrp="1" noChangeArrowheads="1"/>
          </p:cNvSpPr>
          <p:nvPr>
            <p:ph type="sldNum" idx="12"/>
          </p:nvPr>
        </p:nvSpPr>
        <p:spPr>
          <a:ln/>
        </p:spPr>
        <p:txBody>
          <a:bodyPr/>
          <a:lstStyle>
            <a:lvl1pPr>
              <a:defRPr/>
            </a:lvl1pPr>
          </a:lstStyle>
          <a:p>
            <a:pPr>
              <a:defRPr/>
            </a:pPr>
            <a:fld id="{75135A28-911A-469D-821F-50F4046718E4}" type="slidenum">
              <a:rPr lang="en-GB"/>
              <a:pPr>
                <a:defRPr/>
              </a:pPr>
              <a:t>‹nº›</a:t>
            </a:fld>
            <a:endParaRPr lang="en-GB"/>
          </a:p>
        </p:txBody>
      </p:sp>
    </p:spTree>
  </p:cSld>
  <p:clrMapOvr>
    <a:masterClrMapping/>
  </p:clrMapOvr>
  <p:transition>
    <p:spli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3"/>
          <p:cNvSpPr>
            <a:spLocks noGrp="1" noChangeArrowheads="1"/>
          </p:cNvSpPr>
          <p:nvPr>
            <p:ph type="dt" idx="10"/>
          </p:nvPr>
        </p:nvSpPr>
        <p:spPr>
          <a:ln/>
        </p:spPr>
        <p:txBody>
          <a:bodyPr/>
          <a:lstStyle>
            <a:lvl1pPr>
              <a:defRPr/>
            </a:lvl1pPr>
          </a:lstStyle>
          <a:p>
            <a:pPr>
              <a:defRPr/>
            </a:pPr>
            <a:endParaRPr lang="en-GB"/>
          </a:p>
        </p:txBody>
      </p:sp>
      <p:sp>
        <p:nvSpPr>
          <p:cNvPr id="5" name="Rectangle 4"/>
          <p:cNvSpPr>
            <a:spLocks noGrp="1" noChangeArrowheads="1"/>
          </p:cNvSpPr>
          <p:nvPr>
            <p:ph type="ftr" idx="11"/>
          </p:nvPr>
        </p:nvSpPr>
        <p:spPr>
          <a:ln/>
        </p:spPr>
        <p:txBody>
          <a:bodyPr/>
          <a:lstStyle>
            <a:lvl1pPr>
              <a:defRPr/>
            </a:lvl1pPr>
          </a:lstStyle>
          <a:p>
            <a:pPr>
              <a:defRPr/>
            </a:pPr>
            <a:endParaRPr lang="en-GB"/>
          </a:p>
        </p:txBody>
      </p:sp>
      <p:sp>
        <p:nvSpPr>
          <p:cNvPr id="6" name="Rectangle 5"/>
          <p:cNvSpPr>
            <a:spLocks noGrp="1" noChangeArrowheads="1"/>
          </p:cNvSpPr>
          <p:nvPr>
            <p:ph type="sldNum" idx="12"/>
          </p:nvPr>
        </p:nvSpPr>
        <p:spPr>
          <a:ln/>
        </p:spPr>
        <p:txBody>
          <a:bodyPr/>
          <a:lstStyle>
            <a:lvl1pPr>
              <a:defRPr/>
            </a:lvl1pPr>
          </a:lstStyle>
          <a:p>
            <a:pPr>
              <a:defRPr/>
            </a:pPr>
            <a:fld id="{95758EE3-57C1-4CA6-8515-3AF9F419F941}" type="slidenum">
              <a:rPr lang="en-GB"/>
              <a:pPr>
                <a:defRPr/>
              </a:pPr>
              <a:t>‹nº›</a:t>
            </a:fld>
            <a:endParaRPr lang="en-GB"/>
          </a:p>
        </p:txBody>
      </p:sp>
    </p:spTree>
  </p:cSld>
  <p:clrMapOvr>
    <a:masterClrMapping/>
  </p:clrMapOvr>
  <p:transition>
    <p:spli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2376488" y="430213"/>
            <a:ext cx="6407150" cy="1250950"/>
          </a:xfrm>
          <a:prstGeom prst="rect">
            <a:avLst/>
          </a:prstGeom>
          <a:noFill/>
          <a:ln w="9525">
            <a:noFill/>
            <a:round/>
            <a:headEnd/>
            <a:tailEnd/>
          </a:ln>
          <a:effectLst/>
        </p:spPr>
        <p:txBody>
          <a:bodyPr vert="horz" wrap="square" lIns="90000" tIns="46800" rIns="90000" bIns="46800" numCol="1" anchor="ctr" anchorCtr="0" compatLnSpc="1">
            <a:prstTxWarp prst="textNoShape">
              <a:avLst/>
            </a:prstTxWarp>
          </a:bodyPr>
          <a:lstStyle/>
          <a:p>
            <a:pPr lvl="0"/>
            <a:r>
              <a:rPr lang="en-GB" smtClean="0"/>
              <a:t>Clique para editar o formato do título de texto</a:t>
            </a:r>
          </a:p>
        </p:txBody>
      </p:sp>
      <p:sp>
        <p:nvSpPr>
          <p:cNvPr id="1026" name="Rectangle 2"/>
          <p:cNvSpPr>
            <a:spLocks noGrp="1" noChangeArrowheads="1"/>
          </p:cNvSpPr>
          <p:nvPr>
            <p:ph type="body" idx="1"/>
          </p:nvPr>
        </p:nvSpPr>
        <p:spPr bwMode="auto">
          <a:xfrm>
            <a:off x="457200" y="1628775"/>
            <a:ext cx="8228013" cy="4497388"/>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p>
            <a:pPr lvl="0"/>
            <a:r>
              <a:rPr lang="en-GB" smtClean="0"/>
              <a:t>Clique para editar o formato do texto em estrutura de tópicos</a:t>
            </a:r>
          </a:p>
          <a:p>
            <a:pPr lvl="1"/>
            <a:r>
              <a:rPr lang="en-GB" smtClean="0"/>
              <a:t>Segundo Nível da Estrutura de Tópicos</a:t>
            </a:r>
          </a:p>
          <a:p>
            <a:pPr lvl="2"/>
            <a:r>
              <a:rPr lang="en-GB" smtClean="0"/>
              <a:t>Terceiro Nível da Estrutura de Tópicos</a:t>
            </a:r>
          </a:p>
          <a:p>
            <a:pPr lvl="3"/>
            <a:r>
              <a:rPr lang="en-GB" smtClean="0"/>
              <a:t>Quarto Nível da Estrutura de Tópicos</a:t>
            </a:r>
          </a:p>
          <a:p>
            <a:pPr lvl="4"/>
            <a:r>
              <a:rPr lang="en-GB" smtClean="0"/>
              <a:t>Quinto Nível da Estrutura de Tópicos</a:t>
            </a:r>
          </a:p>
          <a:p>
            <a:pPr lvl="4"/>
            <a:r>
              <a:rPr lang="en-GB" smtClean="0"/>
              <a:t>Sexto Nível da Estrutura de Tópicos</a:t>
            </a:r>
          </a:p>
          <a:p>
            <a:pPr lvl="4"/>
            <a:r>
              <a:rPr lang="en-GB" smtClean="0"/>
              <a:t>Sétimo Nível da Estrutura de Tópicos</a:t>
            </a:r>
          </a:p>
          <a:p>
            <a:pPr lvl="4"/>
            <a:r>
              <a:rPr lang="en-GB" smtClean="0"/>
              <a:t>Oitavo Nível da Estrutura de Tópicos</a:t>
            </a:r>
          </a:p>
          <a:p>
            <a:pPr lvl="4"/>
            <a:r>
              <a:rPr lang="en-GB" smtClean="0"/>
              <a:t>Nono Nível da Estrutura de Tópicos</a:t>
            </a:r>
          </a:p>
        </p:txBody>
      </p:sp>
      <p:sp>
        <p:nvSpPr>
          <p:cNvPr id="1027" name="Rectangle 3"/>
          <p:cNvSpPr>
            <a:spLocks noGrp="1" noChangeArrowheads="1"/>
          </p:cNvSpPr>
          <p:nvPr>
            <p:ph type="dt"/>
          </p:nvPr>
        </p:nvSpPr>
        <p:spPr bwMode="auto">
          <a:xfrm>
            <a:off x="457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GB"/>
          </a:p>
        </p:txBody>
      </p:sp>
      <p:sp>
        <p:nvSpPr>
          <p:cNvPr id="1028" name="Rectangle 4"/>
          <p:cNvSpPr>
            <a:spLocks noGrp="1" noChangeArrowheads="1"/>
          </p:cNvSpPr>
          <p:nvPr>
            <p:ph type="ftr"/>
          </p:nvPr>
        </p:nvSpPr>
        <p:spPr bwMode="auto">
          <a:xfrm>
            <a:off x="3124200" y="6245225"/>
            <a:ext cx="2894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ct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endParaRPr lang="en-GB"/>
          </a:p>
        </p:txBody>
      </p:sp>
      <p:sp>
        <p:nvSpPr>
          <p:cNvPr id="1029" name="Rectangle 5"/>
          <p:cNvSpPr>
            <a:spLocks noGrp="1" noChangeArrowheads="1"/>
          </p:cNvSpPr>
          <p:nvPr>
            <p:ph type="sldNum"/>
          </p:nvPr>
        </p:nvSpPr>
        <p:spPr bwMode="auto">
          <a:xfrm>
            <a:off x="6553200" y="6245225"/>
            <a:ext cx="2132013" cy="474663"/>
          </a:xfrm>
          <a:prstGeom prst="rect">
            <a:avLst/>
          </a:prstGeom>
          <a:noFill/>
          <a:ln w="9525">
            <a:noFill/>
            <a:round/>
            <a:headEnd/>
            <a:tailEnd/>
          </a:ln>
          <a:effectLst/>
        </p:spPr>
        <p:txBody>
          <a:bodyPr vert="horz" wrap="square" lIns="90000" tIns="46800" rIns="90000" bIns="46800" numCol="1" anchor="t" anchorCtr="0" compatLnSpc="1">
            <a:prstTxWarp prst="textNoShape">
              <a:avLst/>
            </a:prstTxWarp>
          </a:bodyPr>
          <a:lstStyle>
            <a:lvl1pPr algn="r">
              <a:lnSpc>
                <a:spcPct val="100000"/>
              </a:lnSpc>
              <a:buClr>
                <a:srgbClr val="000000"/>
              </a:buClr>
              <a:buSzPct val="100000"/>
              <a:buFont typeface="Arial" charset="0"/>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sz="1400">
                <a:solidFill>
                  <a:srgbClr val="000000"/>
                </a:solidFill>
              </a:defRPr>
            </a:lvl1pPr>
          </a:lstStyle>
          <a:p>
            <a:pPr>
              <a:defRPr/>
            </a:pPr>
            <a:fld id="{DD4E7CE6-88EF-4D19-BD7D-A421C2FE3F35}" type="slidenum">
              <a:rPr lang="en-GB"/>
              <a:pPr>
                <a:defRPr/>
              </a:pPr>
              <a:t>‹nº›</a:t>
            </a:fld>
            <a:endParaRPr lang="en-GB"/>
          </a:p>
        </p:txBody>
      </p:sp>
      <p:pic>
        <p:nvPicPr>
          <p:cNvPr id="1031" name="Picture 6"/>
          <p:cNvPicPr>
            <a:picLocks noChangeAspect="1" noChangeArrowheads="1"/>
          </p:cNvPicPr>
          <p:nvPr/>
        </p:nvPicPr>
        <p:blipFill>
          <a:blip r:embed="rId15"/>
          <a:srcRect/>
          <a:stretch>
            <a:fillRect/>
          </a:stretch>
        </p:blipFill>
        <p:spPr bwMode="auto">
          <a:xfrm>
            <a:off x="0" y="0"/>
            <a:ext cx="1763713" cy="792163"/>
          </a:xfrm>
          <a:prstGeom prst="rect">
            <a:avLst/>
          </a:prstGeom>
          <a:noFill/>
          <a:ln w="9525">
            <a:noFill/>
            <a:round/>
            <a:headEnd/>
            <a:tailEnd/>
          </a:ln>
        </p:spPr>
      </p:pic>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 id="2147483660" r:id="rId12"/>
  </p:sldLayoutIdLst>
  <p:transition>
    <p:split/>
  </p:transition>
  <p:txStyles>
    <p:titleStyle>
      <a:lvl1pPr algn="ctr" defTabSz="449263" rtl="0" eaLnBrk="0" fontAlgn="base" hangingPunct="0">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mj-lt"/>
          <a:ea typeface="+mj-ea"/>
          <a:cs typeface="+mj-cs"/>
        </a:defRPr>
      </a:lvl1pPr>
      <a:lvl2pPr algn="ctr" defTabSz="449263" rtl="0" eaLnBrk="0" fontAlgn="base" hangingPunct="0">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2pPr>
      <a:lvl3pPr algn="ctr" defTabSz="449263" rtl="0" eaLnBrk="0" fontAlgn="base" hangingPunct="0">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3pPr>
      <a:lvl4pPr algn="ctr" defTabSz="449263" rtl="0" eaLnBrk="0" fontAlgn="base" hangingPunct="0">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4pPr>
      <a:lvl5pPr algn="ctr" defTabSz="449263" rtl="0" eaLnBrk="0" fontAlgn="base" hangingPunct="0">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5pPr>
      <a:lvl6pPr marL="457200" algn="ctr" defTabSz="449263" rtl="0" fontAlgn="base">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6pPr>
      <a:lvl7pPr marL="914400" algn="ctr" defTabSz="449263" rtl="0" fontAlgn="base">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7pPr>
      <a:lvl8pPr marL="1371600" algn="ctr" defTabSz="449263" rtl="0" fontAlgn="base">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8pPr>
      <a:lvl9pPr marL="1828800" algn="ctr" defTabSz="449263" rtl="0" fontAlgn="base">
        <a:lnSpc>
          <a:spcPct val="93000"/>
        </a:lnSpc>
        <a:spcBef>
          <a:spcPct val="0"/>
        </a:spcBef>
        <a:spcAft>
          <a:spcPct val="0"/>
        </a:spcAft>
        <a:buClr>
          <a:srgbClr val="000000"/>
        </a:buClr>
        <a:buSzPct val="100000"/>
        <a:buFont typeface="Arial" charset="0"/>
        <a:defRPr sz="3800" b="1">
          <a:solidFill>
            <a:srgbClr val="000000"/>
          </a:solidFill>
          <a:effectLst>
            <a:outerShdw blurRad="38100" dist="38100" dir="2700000" algn="tl">
              <a:srgbClr val="C0C0C0"/>
            </a:outerShdw>
          </a:effectLst>
          <a:latin typeface="Arial" charset="0"/>
          <a:ea typeface="Lucida Sans Unicode" pitchFamily="34" charset="0"/>
          <a:cs typeface="Lucida Sans Unicode" pitchFamily="34" charset="0"/>
        </a:defRPr>
      </a:lvl9pPr>
    </p:titleStyle>
    <p:bodyStyle>
      <a:lvl1pPr marL="341313" indent="-341313" algn="l" defTabSz="449263" rtl="0" eaLnBrk="0" fontAlgn="base" hangingPunct="0">
        <a:lnSpc>
          <a:spcPct val="93000"/>
        </a:lnSpc>
        <a:spcBef>
          <a:spcPts val="750"/>
        </a:spcBef>
        <a:spcAft>
          <a:spcPct val="0"/>
        </a:spcAft>
        <a:buClr>
          <a:srgbClr val="000000"/>
        </a:buClr>
        <a:buSzPct val="100000"/>
        <a:buFont typeface="Arial" charset="0"/>
        <a:buChar char="•"/>
        <a:defRPr sz="3000">
          <a:solidFill>
            <a:srgbClr val="000000"/>
          </a:solidFill>
          <a:effectLst>
            <a:outerShdw blurRad="38100" dist="38100" dir="2700000" algn="tl">
              <a:srgbClr val="C0C0C0"/>
            </a:outerShdw>
          </a:effectLst>
          <a:latin typeface="+mn-lt"/>
          <a:ea typeface="+mn-ea"/>
          <a:cs typeface="+mn-cs"/>
        </a:defRPr>
      </a:lvl1pPr>
      <a:lvl2pPr marL="741363" indent="-284163" algn="l" defTabSz="449263" rtl="0" eaLnBrk="0" fontAlgn="base" hangingPunct="0">
        <a:lnSpc>
          <a:spcPct val="93000"/>
        </a:lnSpc>
        <a:spcBef>
          <a:spcPts val="700"/>
        </a:spcBef>
        <a:spcAft>
          <a:spcPct val="0"/>
        </a:spcAft>
        <a:buClr>
          <a:srgbClr val="000000"/>
        </a:buClr>
        <a:buSzPct val="100000"/>
        <a:buFont typeface="Arial" charset="0"/>
        <a:buChar char="–"/>
        <a:defRPr sz="2800">
          <a:solidFill>
            <a:srgbClr val="000000"/>
          </a:solidFill>
          <a:effectLst>
            <a:outerShdw blurRad="38100" dist="38100" dir="2700000" algn="tl">
              <a:srgbClr val="C0C0C0"/>
            </a:outerShdw>
          </a:effectLst>
          <a:latin typeface="+mn-lt"/>
          <a:ea typeface="+mn-ea"/>
          <a:cs typeface="+mn-cs"/>
        </a:defRPr>
      </a:lvl2pPr>
      <a:lvl3pPr marL="1143000" indent="-228600" algn="l" defTabSz="449263" rtl="0" eaLnBrk="0" fontAlgn="base" hangingPunct="0">
        <a:lnSpc>
          <a:spcPct val="93000"/>
        </a:lnSpc>
        <a:spcBef>
          <a:spcPts val="600"/>
        </a:spcBef>
        <a:spcAft>
          <a:spcPct val="0"/>
        </a:spcAft>
        <a:buClr>
          <a:srgbClr val="000000"/>
        </a:buClr>
        <a:buSzPct val="100000"/>
        <a:buFont typeface="Arial" charset="0"/>
        <a:buChar char="•"/>
        <a:defRPr sz="2400">
          <a:solidFill>
            <a:srgbClr val="000000"/>
          </a:solidFill>
          <a:effectLst>
            <a:outerShdw blurRad="38100" dist="38100" dir="2700000" algn="tl">
              <a:srgbClr val="C0C0C0"/>
            </a:outerShdw>
          </a:effectLst>
          <a:latin typeface="+mn-lt"/>
          <a:ea typeface="+mn-ea"/>
          <a:cs typeface="+mn-cs"/>
        </a:defRPr>
      </a:lvl3pPr>
      <a:lvl4pPr marL="1600200" indent="-228600" algn="l" defTabSz="449263"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effectLst>
            <a:outerShdw blurRad="38100" dist="38100" dir="2700000" algn="tl">
              <a:srgbClr val="C0C0C0"/>
            </a:outerShdw>
          </a:effectLst>
          <a:latin typeface="+mn-lt"/>
          <a:ea typeface="+mn-ea"/>
          <a:cs typeface="+mn-cs"/>
        </a:defRPr>
      </a:lvl4pPr>
      <a:lvl5pPr marL="2057400" indent="-228600" algn="l" defTabSz="449263" rtl="0" eaLnBrk="0" fontAlgn="base" hangingPunct="0">
        <a:lnSpc>
          <a:spcPct val="93000"/>
        </a:lnSpc>
        <a:spcBef>
          <a:spcPts val="500"/>
        </a:spcBef>
        <a:spcAft>
          <a:spcPct val="0"/>
        </a:spcAft>
        <a:buClr>
          <a:srgbClr val="000000"/>
        </a:buClr>
        <a:buSzPct val="100000"/>
        <a:buFont typeface="Arial" charset="0"/>
        <a:buChar char="»"/>
        <a:defRPr sz="2000">
          <a:solidFill>
            <a:srgbClr val="000000"/>
          </a:solidFill>
          <a:effectLst>
            <a:outerShdw blurRad="38100" dist="38100" dir="2700000" algn="tl">
              <a:srgbClr val="C0C0C0"/>
            </a:outerShdw>
          </a:effectLst>
          <a:latin typeface="+mn-lt"/>
          <a:ea typeface="+mn-ea"/>
          <a:cs typeface="+mn-cs"/>
        </a:defRPr>
      </a:lvl5pPr>
      <a:lvl6pPr marL="2514600" indent="-228600" algn="l" defTabSz="449263"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6pPr>
      <a:lvl7pPr marL="2971800" indent="-228600" algn="l" defTabSz="449263"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7pPr>
      <a:lvl8pPr marL="3429000" indent="-228600" algn="l" defTabSz="449263"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8pPr>
      <a:lvl9pPr marL="3886200" indent="-228600" algn="l" defTabSz="449263" rtl="0" fontAlgn="base">
        <a:lnSpc>
          <a:spcPct val="93000"/>
        </a:lnSpc>
        <a:spcBef>
          <a:spcPts val="500"/>
        </a:spcBef>
        <a:spcAft>
          <a:spcPct val="0"/>
        </a:spcAft>
        <a:buClr>
          <a:srgbClr val="000000"/>
        </a:buClr>
        <a:buSzPct val="100000"/>
        <a:buFont typeface="Arial" charset="0"/>
        <a:buChar char="»"/>
        <a:defRPr sz="2000">
          <a:solidFill>
            <a:srgbClr val="000000"/>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ivtk.sourceforge.net/TableScatterPlot.png" TargetMode="External"/><Relationship Id="rId1" Type="http://schemas.openxmlformats.org/officeDocument/2006/relationships/slideLayout" Target="../slideLayouts/slideLayout5.xml"/><Relationship Id="rId4" Type="http://schemas.openxmlformats.org/officeDocument/2006/relationships/image" Target="http://ivtk.sourceforge.net/TableScatterPlot-small.png" TargetMode="External"/></Relationships>
</file>

<file path=ppt/slides/_rels/slide2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hyperlink" Target="http://ivtk.sourceforge.net/TreeNodeLink.png" TargetMode="External"/><Relationship Id="rId2" Type="http://schemas.openxmlformats.org/officeDocument/2006/relationships/hyperlink" Target="http://ivtk.sourceforge.net/GraphNodeLink.png" TargetMode="External"/><Relationship Id="rId1" Type="http://schemas.openxmlformats.org/officeDocument/2006/relationships/slideLayout" Target="../slideLayouts/slideLayout5.xml"/><Relationship Id="rId5" Type="http://schemas.openxmlformats.org/officeDocument/2006/relationships/image" Target="http://ivtk.sourceforge.net/TreeNodeLink-small.png" TargetMode="External"/><Relationship Id="rId4" Type="http://schemas.openxmlformats.org/officeDocument/2006/relationships/image" Target="../media/image18.png"/></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2.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ivtk.sourceforge.net/GraphNodeLink.png" TargetMode="External"/><Relationship Id="rId1" Type="http://schemas.openxmlformats.org/officeDocument/2006/relationships/slideLayout" Target="../slideLayouts/slideLayout5.xml"/><Relationship Id="rId4" Type="http://schemas.openxmlformats.org/officeDocument/2006/relationships/image" Target="http://ivtk.sourceforge.net/GraphNodeLink-small.png"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2.xml"/></Relationships>
</file>

<file path=ppt/slides/_rels/slide5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2484438" y="4724400"/>
            <a:ext cx="6407150" cy="1250950"/>
          </a:xfrm>
          <a:noFill/>
          <a:ln/>
        </p:spPr>
        <p:txBody>
          <a:bodyPr/>
          <a:lstStyle/>
          <a:p>
            <a:pPr algn="r"/>
            <a:r>
              <a:rPr lang="en-US" sz="2400" smtClean="0"/>
              <a:t>Paula Teixeira Nakamoto</a:t>
            </a:r>
            <a:br>
              <a:rPr lang="en-US" sz="2400" smtClean="0"/>
            </a:br>
            <a:r>
              <a:rPr lang="en-US" sz="2400" smtClean="0"/>
              <a:t>Roger Eustáquio Batista</a:t>
            </a:r>
            <a:br>
              <a:rPr lang="en-US" sz="2400" smtClean="0"/>
            </a:br>
            <a:r>
              <a:rPr lang="en-US" sz="2400" smtClean="0"/>
              <a:t>Webert Vieira Arantes</a:t>
            </a:r>
            <a:endParaRPr lang="pt-BR" sz="2400" smtClean="0"/>
          </a:p>
        </p:txBody>
      </p:sp>
      <p:sp>
        <p:nvSpPr>
          <p:cNvPr id="160771" name="Rectangle 3"/>
          <p:cNvSpPr>
            <a:spLocks noGrp="1" noChangeArrowheads="1"/>
          </p:cNvSpPr>
          <p:nvPr>
            <p:ph type="body" idx="1"/>
          </p:nvPr>
        </p:nvSpPr>
        <p:spPr>
          <a:noFill/>
          <a:ln/>
        </p:spPr>
        <p:txBody>
          <a:bodyPr/>
          <a:lstStyle/>
          <a:p>
            <a:pPr algn="ctr">
              <a:buFont typeface="Arial" charset="0"/>
              <a:buNone/>
            </a:pPr>
            <a:endParaRPr lang="en-US" sz="4800" smtClean="0"/>
          </a:p>
          <a:p>
            <a:pPr algn="ctr">
              <a:buFont typeface="Arial" charset="0"/>
              <a:buNone/>
            </a:pPr>
            <a:r>
              <a:rPr lang="en-US" sz="3800" b="1" smtClean="0"/>
              <a:t>Aplicações de Visualização das Informações</a:t>
            </a:r>
          </a:p>
        </p:txBody>
      </p:sp>
    </p:spTree>
  </p:cSld>
  <p:clrMapOvr>
    <a:masterClrMapping/>
  </p:clrMapOvr>
  <p:transition>
    <p:spli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ChangeArrowheads="1"/>
          </p:cNvSpPr>
          <p:nvPr>
            <p:ph type="title"/>
          </p:nvPr>
        </p:nvSpPr>
        <p:spPr>
          <a:noFill/>
          <a:ln/>
        </p:spPr>
        <p:txBody>
          <a:bodyPr/>
          <a:lstStyle/>
          <a:p>
            <a:r>
              <a:rPr lang="en-US" smtClean="0"/>
              <a:t>Exemplo de Renderização</a:t>
            </a:r>
            <a:endParaRPr lang="pt-BR" smtClean="0"/>
          </a:p>
        </p:txBody>
      </p:sp>
      <p:pic>
        <p:nvPicPr>
          <p:cNvPr id="169988" name="Picture 4" descr="heads2"/>
          <p:cNvPicPr>
            <a:picLocks noChangeAspect="1" noChangeArrowheads="1"/>
          </p:cNvPicPr>
          <p:nvPr>
            <p:ph type="body" idx="1"/>
          </p:nvPr>
        </p:nvPicPr>
        <p:blipFill>
          <a:blip r:embed="rId2"/>
          <a:srcRect/>
          <a:stretch>
            <a:fillRect/>
          </a:stretch>
        </p:blipFill>
        <p:spPr>
          <a:xfrm>
            <a:off x="468313" y="1916113"/>
            <a:ext cx="8351837" cy="4171950"/>
          </a:xfrm>
          <a:ln/>
        </p:spPr>
      </p:pic>
    </p:spTree>
  </p:cSld>
  <p:clrMapOvr>
    <a:masterClrMapping/>
  </p:clrMapOvr>
  <p:transition>
    <p:spli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ChangeArrowheads="1"/>
          </p:cNvSpPr>
          <p:nvPr>
            <p:ph type="title"/>
          </p:nvPr>
        </p:nvSpPr>
        <p:spPr>
          <a:noFill/>
          <a:ln/>
        </p:spPr>
        <p:txBody>
          <a:bodyPr/>
          <a:lstStyle/>
          <a:p>
            <a:r>
              <a:rPr lang="en-US" smtClean="0"/>
              <a:t>Exemplo de Renderização</a:t>
            </a:r>
            <a:endParaRPr lang="pt-BR" smtClean="0"/>
          </a:p>
        </p:txBody>
      </p:sp>
      <p:pic>
        <p:nvPicPr>
          <p:cNvPr id="171012" name="Picture 4" descr="heads3"/>
          <p:cNvPicPr>
            <a:picLocks noChangeAspect="1" noChangeArrowheads="1"/>
          </p:cNvPicPr>
          <p:nvPr>
            <p:ph type="body" idx="1"/>
          </p:nvPr>
        </p:nvPicPr>
        <p:blipFill>
          <a:blip r:embed="rId2"/>
          <a:srcRect/>
          <a:stretch>
            <a:fillRect/>
          </a:stretch>
        </p:blipFill>
        <p:spPr>
          <a:xfrm>
            <a:off x="250825" y="1844675"/>
            <a:ext cx="8532813" cy="4262438"/>
          </a:xfrm>
          <a:ln/>
        </p:spPr>
      </p:pic>
    </p:spTree>
  </p:cSld>
  <p:clrMapOvr>
    <a:masterClrMapping/>
  </p:clrMapOvr>
  <p:transition>
    <p:spli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2"/>
          <p:cNvSpPr>
            <a:spLocks noGrp="1" noChangeArrowheads="1"/>
          </p:cNvSpPr>
          <p:nvPr>
            <p:ph type="title"/>
          </p:nvPr>
        </p:nvSpPr>
        <p:spPr>
          <a:noFill/>
          <a:ln/>
        </p:spPr>
        <p:txBody>
          <a:bodyPr/>
          <a:lstStyle/>
          <a:p>
            <a:r>
              <a:rPr lang="en-US" smtClean="0"/>
              <a:t>Exemplo de Renderização</a:t>
            </a:r>
            <a:endParaRPr lang="pt-BR" smtClean="0"/>
          </a:p>
        </p:txBody>
      </p:sp>
      <p:pic>
        <p:nvPicPr>
          <p:cNvPr id="172036" name="Picture 4" descr="heads4"/>
          <p:cNvPicPr>
            <a:picLocks noChangeAspect="1" noChangeArrowheads="1"/>
          </p:cNvPicPr>
          <p:nvPr>
            <p:ph type="body" idx="1"/>
          </p:nvPr>
        </p:nvPicPr>
        <p:blipFill>
          <a:blip r:embed="rId2"/>
          <a:srcRect/>
          <a:stretch>
            <a:fillRect/>
          </a:stretch>
        </p:blipFill>
        <p:spPr>
          <a:xfrm>
            <a:off x="250825" y="1952625"/>
            <a:ext cx="8353425" cy="4173538"/>
          </a:xfrm>
          <a:ln/>
        </p:spPr>
      </p:pic>
    </p:spTree>
  </p:cSld>
  <p:clrMapOvr>
    <a:masterClrMapping/>
  </p:clrMapOvr>
  <p:transition>
    <p:spli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ChangeArrowheads="1"/>
          </p:cNvSpPr>
          <p:nvPr>
            <p:ph type="title"/>
          </p:nvPr>
        </p:nvSpPr>
        <p:spPr>
          <a:noFill/>
          <a:ln/>
        </p:spPr>
        <p:txBody>
          <a:bodyPr/>
          <a:lstStyle/>
          <a:p>
            <a:r>
              <a:rPr lang="en-US" smtClean="0"/>
              <a:t>3DView – Visualização de Volumes</a:t>
            </a:r>
            <a:endParaRPr lang="pt-BR" smtClean="0"/>
          </a:p>
        </p:txBody>
      </p:sp>
      <p:sp>
        <p:nvSpPr>
          <p:cNvPr id="173059" name="Rectangle 3"/>
          <p:cNvSpPr>
            <a:spLocks noGrp="1" noChangeArrowheads="1"/>
          </p:cNvSpPr>
          <p:nvPr>
            <p:ph type="body" idx="1"/>
          </p:nvPr>
        </p:nvSpPr>
        <p:spPr>
          <a:noFill/>
          <a:ln/>
        </p:spPr>
        <p:txBody>
          <a:bodyPr/>
          <a:lstStyle/>
          <a:p>
            <a:r>
              <a:rPr lang="en-US" smtClean="0"/>
              <a:t>Desenvolvido pela Universidade de Ciência da Computação de East Anglia.</a:t>
            </a:r>
          </a:p>
          <a:p>
            <a:r>
              <a:rPr lang="en-US" smtClean="0"/>
              <a:t>Requisitos Mínimos:</a:t>
            </a:r>
          </a:p>
          <a:p>
            <a:pPr lvl="1"/>
            <a:r>
              <a:rPr lang="pt-BR" smtClean="0">
                <a:effectLst/>
              </a:rPr>
              <a:t>Windows 2000 or Windows XP </a:t>
            </a:r>
          </a:p>
          <a:p>
            <a:pPr lvl="1"/>
            <a:r>
              <a:rPr lang="pt-BR" smtClean="0">
                <a:effectLst/>
              </a:rPr>
              <a:t>Pentium IV Processor 2.0GHz or faster </a:t>
            </a:r>
          </a:p>
          <a:p>
            <a:pPr lvl="1"/>
            <a:r>
              <a:rPr lang="pt-BR" smtClean="0">
                <a:effectLst/>
              </a:rPr>
              <a:t>512Mb RAM </a:t>
            </a:r>
          </a:p>
          <a:p>
            <a:pPr lvl="1"/>
            <a:r>
              <a:rPr lang="pt-BR" smtClean="0">
                <a:effectLst/>
              </a:rPr>
              <a:t>ATI Radeon 9000 or above, or Nvidia GeForce 4 with 128Mb RAM </a:t>
            </a:r>
          </a:p>
          <a:p>
            <a:endParaRPr lang="pt-BR" smtClean="0"/>
          </a:p>
        </p:txBody>
      </p:sp>
    </p:spTree>
  </p:cSld>
  <p:clrMapOvr>
    <a:masterClrMapping/>
  </p:clrMapOvr>
  <p:transition>
    <p:split/>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2"/>
          <p:cNvSpPr>
            <a:spLocks noGrp="1" noChangeArrowheads="1"/>
          </p:cNvSpPr>
          <p:nvPr>
            <p:ph type="title"/>
          </p:nvPr>
        </p:nvSpPr>
        <p:spPr>
          <a:xfrm>
            <a:off x="2339975" y="188913"/>
            <a:ext cx="6407150" cy="1250950"/>
          </a:xfrm>
          <a:noFill/>
          <a:ln/>
        </p:spPr>
        <p:txBody>
          <a:bodyPr/>
          <a:lstStyle/>
          <a:p>
            <a:r>
              <a:rPr lang="en-US" smtClean="0"/>
              <a:t>Tela Principal</a:t>
            </a:r>
            <a:endParaRPr lang="pt-BR" smtClean="0"/>
          </a:p>
        </p:txBody>
      </p:sp>
      <p:pic>
        <p:nvPicPr>
          <p:cNvPr id="180228" name="Picture 4"/>
          <p:cNvPicPr>
            <a:picLocks noChangeAspect="1" noChangeArrowheads="1"/>
          </p:cNvPicPr>
          <p:nvPr>
            <p:ph type="body" idx="1"/>
          </p:nvPr>
        </p:nvPicPr>
        <p:blipFill>
          <a:blip r:embed="rId2"/>
          <a:srcRect/>
          <a:stretch>
            <a:fillRect/>
          </a:stretch>
        </p:blipFill>
        <p:spPr>
          <a:xfrm>
            <a:off x="971550" y="1177925"/>
            <a:ext cx="7272338" cy="5568950"/>
          </a:xfrm>
          <a:noFill/>
          <a:ln/>
        </p:spPr>
      </p:pic>
    </p:spTree>
  </p:cSld>
  <p:clrMapOvr>
    <a:masterClrMapping/>
  </p:clrMapOvr>
  <p:transition>
    <p:split/>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2411413" y="404813"/>
            <a:ext cx="6407150" cy="1250950"/>
          </a:xfrm>
          <a:noFill/>
          <a:ln/>
        </p:spPr>
        <p:txBody>
          <a:bodyPr/>
          <a:lstStyle/>
          <a:p>
            <a:r>
              <a:rPr lang="en-US" smtClean="0"/>
              <a:t>Menu</a:t>
            </a:r>
            <a:endParaRPr lang="pt-BR" smtClean="0"/>
          </a:p>
        </p:txBody>
      </p:sp>
      <p:pic>
        <p:nvPicPr>
          <p:cNvPr id="179206" name="Picture 6"/>
          <p:cNvPicPr>
            <a:picLocks noChangeAspect="1" noChangeArrowheads="1"/>
          </p:cNvPicPr>
          <p:nvPr/>
        </p:nvPicPr>
        <p:blipFill>
          <a:blip r:embed="rId2"/>
          <a:srcRect/>
          <a:stretch>
            <a:fillRect/>
          </a:stretch>
        </p:blipFill>
        <p:spPr bwMode="auto">
          <a:xfrm>
            <a:off x="250825" y="1700213"/>
            <a:ext cx="8642350" cy="609600"/>
          </a:xfrm>
          <a:prstGeom prst="rect">
            <a:avLst/>
          </a:prstGeom>
          <a:noFill/>
          <a:ln w="9525">
            <a:noFill/>
            <a:miter lim="800000"/>
            <a:headEnd/>
            <a:tailEnd/>
          </a:ln>
          <a:effectLst/>
        </p:spPr>
      </p:pic>
      <p:sp>
        <p:nvSpPr>
          <p:cNvPr id="179208" name="Text Box 8"/>
          <p:cNvSpPr txBox="1">
            <a:spLocks noChangeArrowheads="1"/>
          </p:cNvSpPr>
          <p:nvPr/>
        </p:nvSpPr>
        <p:spPr bwMode="auto">
          <a:xfrm>
            <a:off x="3781425" y="2692400"/>
            <a:ext cx="3168650" cy="376238"/>
          </a:xfrm>
          <a:prstGeom prst="rect">
            <a:avLst/>
          </a:prstGeom>
          <a:solidFill>
            <a:schemeClr val="bg1"/>
          </a:solidFill>
          <a:ln w="9525">
            <a:solidFill>
              <a:schemeClr val="tx1"/>
            </a:solidFill>
            <a:miter lim="800000"/>
            <a:headEnd/>
            <a:tailEnd/>
          </a:ln>
          <a:effectLst/>
        </p:spPr>
        <p:txBody>
          <a:bodyPr>
            <a:spAutoFit/>
          </a:bodyPr>
          <a:lstStyle/>
          <a:p>
            <a:pPr defTabSz="914400">
              <a:spcBef>
                <a:spcPct val="50000"/>
              </a:spcBef>
            </a:pPr>
            <a:r>
              <a:rPr lang="en-US">
                <a:solidFill>
                  <a:schemeClr val="tx1"/>
                </a:solidFill>
              </a:rPr>
              <a:t>Seleciona o modo explorar</a:t>
            </a:r>
            <a:endParaRPr lang="pt-BR">
              <a:solidFill>
                <a:schemeClr val="tx1"/>
              </a:solidFill>
            </a:endParaRPr>
          </a:p>
        </p:txBody>
      </p:sp>
      <p:sp>
        <p:nvSpPr>
          <p:cNvPr id="179209" name="Text Box 9"/>
          <p:cNvSpPr txBox="1">
            <a:spLocks noChangeArrowheads="1"/>
          </p:cNvSpPr>
          <p:nvPr/>
        </p:nvSpPr>
        <p:spPr bwMode="auto">
          <a:xfrm>
            <a:off x="3781425" y="3195638"/>
            <a:ext cx="4608513" cy="376237"/>
          </a:xfrm>
          <a:prstGeom prst="rect">
            <a:avLst/>
          </a:prstGeom>
          <a:solidFill>
            <a:schemeClr val="bg1"/>
          </a:solidFill>
          <a:ln w="9525">
            <a:solidFill>
              <a:schemeClr val="tx1"/>
            </a:solidFill>
            <a:miter lim="800000"/>
            <a:headEnd/>
            <a:tailEnd/>
          </a:ln>
          <a:effectLst/>
        </p:spPr>
        <p:txBody>
          <a:bodyPr>
            <a:spAutoFit/>
          </a:bodyPr>
          <a:lstStyle/>
          <a:p>
            <a:pPr>
              <a:spcBef>
                <a:spcPct val="50000"/>
              </a:spcBef>
            </a:pPr>
            <a:r>
              <a:rPr lang="en-US">
                <a:solidFill>
                  <a:schemeClr val="tx1"/>
                </a:solidFill>
              </a:rPr>
              <a:t>Manipulação interativa cut-plane (6 planos)</a:t>
            </a:r>
            <a:endParaRPr lang="pt-BR">
              <a:solidFill>
                <a:schemeClr val="tx1"/>
              </a:solidFill>
            </a:endParaRPr>
          </a:p>
        </p:txBody>
      </p:sp>
      <p:sp>
        <p:nvSpPr>
          <p:cNvPr id="179210" name="Text Box 10"/>
          <p:cNvSpPr txBox="1">
            <a:spLocks noChangeArrowheads="1"/>
          </p:cNvSpPr>
          <p:nvPr/>
        </p:nvSpPr>
        <p:spPr bwMode="auto">
          <a:xfrm>
            <a:off x="3781425" y="3700463"/>
            <a:ext cx="4103688" cy="376237"/>
          </a:xfrm>
          <a:prstGeom prst="rect">
            <a:avLst/>
          </a:prstGeom>
          <a:solidFill>
            <a:schemeClr val="bg1"/>
          </a:solidFill>
          <a:ln w="9525">
            <a:solidFill>
              <a:schemeClr val="tx1"/>
            </a:solidFill>
            <a:miter lim="800000"/>
            <a:headEnd/>
            <a:tailEnd/>
          </a:ln>
          <a:effectLst/>
        </p:spPr>
        <p:txBody>
          <a:bodyPr>
            <a:spAutoFit/>
          </a:bodyPr>
          <a:lstStyle/>
          <a:p>
            <a:pPr>
              <a:spcBef>
                <a:spcPct val="50000"/>
              </a:spcBef>
            </a:pPr>
            <a:r>
              <a:rPr lang="en-US">
                <a:solidFill>
                  <a:schemeClr val="tx1"/>
                </a:solidFill>
              </a:rPr>
              <a:t>Visão reformatada multi-planar (MPR)</a:t>
            </a:r>
            <a:endParaRPr lang="pt-BR">
              <a:solidFill>
                <a:schemeClr val="tx1"/>
              </a:solidFill>
            </a:endParaRPr>
          </a:p>
        </p:txBody>
      </p:sp>
      <p:sp>
        <p:nvSpPr>
          <p:cNvPr id="179211" name="Text Box 11"/>
          <p:cNvSpPr txBox="1">
            <a:spLocks noChangeArrowheads="1"/>
          </p:cNvSpPr>
          <p:nvPr/>
        </p:nvSpPr>
        <p:spPr bwMode="auto">
          <a:xfrm>
            <a:off x="3781425" y="4203700"/>
            <a:ext cx="5183188" cy="376238"/>
          </a:xfrm>
          <a:prstGeom prst="rect">
            <a:avLst/>
          </a:prstGeom>
          <a:solidFill>
            <a:schemeClr val="bg1"/>
          </a:solidFill>
          <a:ln w="9525">
            <a:solidFill>
              <a:schemeClr val="tx1"/>
            </a:solidFill>
            <a:miter lim="800000"/>
            <a:headEnd/>
            <a:tailEnd/>
          </a:ln>
          <a:effectLst/>
        </p:spPr>
        <p:txBody>
          <a:bodyPr>
            <a:spAutoFit/>
          </a:bodyPr>
          <a:lstStyle/>
          <a:p>
            <a:pPr>
              <a:spcBef>
                <a:spcPct val="50000"/>
              </a:spcBef>
            </a:pPr>
            <a:r>
              <a:rPr lang="en-US">
                <a:solidFill>
                  <a:schemeClr val="tx1"/>
                </a:solidFill>
              </a:rPr>
              <a:t>Visão de projeção de intensidade máxima (MIP)</a:t>
            </a:r>
            <a:endParaRPr lang="pt-BR">
              <a:solidFill>
                <a:schemeClr val="tx1"/>
              </a:solidFill>
            </a:endParaRPr>
          </a:p>
        </p:txBody>
      </p:sp>
      <p:sp>
        <p:nvSpPr>
          <p:cNvPr id="179212" name="Text Box 12"/>
          <p:cNvSpPr txBox="1">
            <a:spLocks noChangeArrowheads="1"/>
          </p:cNvSpPr>
          <p:nvPr/>
        </p:nvSpPr>
        <p:spPr bwMode="auto">
          <a:xfrm>
            <a:off x="3781425" y="4708525"/>
            <a:ext cx="2665413" cy="376238"/>
          </a:xfrm>
          <a:prstGeom prst="rect">
            <a:avLst/>
          </a:prstGeom>
          <a:solidFill>
            <a:schemeClr val="bg1"/>
          </a:solidFill>
          <a:ln w="9525">
            <a:solidFill>
              <a:schemeClr val="tx1"/>
            </a:solidFill>
            <a:miter lim="800000"/>
            <a:headEnd/>
            <a:tailEnd/>
          </a:ln>
          <a:effectLst/>
        </p:spPr>
        <p:txBody>
          <a:bodyPr>
            <a:spAutoFit/>
          </a:bodyPr>
          <a:lstStyle/>
          <a:p>
            <a:pPr>
              <a:spcBef>
                <a:spcPct val="50000"/>
              </a:spcBef>
            </a:pPr>
            <a:r>
              <a:rPr lang="en-US">
                <a:solidFill>
                  <a:schemeClr val="tx1"/>
                </a:solidFill>
              </a:rPr>
              <a:t>Visão normal do volume</a:t>
            </a:r>
            <a:endParaRPr lang="pt-BR">
              <a:solidFill>
                <a:schemeClr val="tx1"/>
              </a:solidFill>
            </a:endParaRPr>
          </a:p>
        </p:txBody>
      </p:sp>
      <p:sp>
        <p:nvSpPr>
          <p:cNvPr id="179213" name="Line 13"/>
          <p:cNvSpPr>
            <a:spLocks noChangeShapeType="1"/>
          </p:cNvSpPr>
          <p:nvPr/>
        </p:nvSpPr>
        <p:spPr bwMode="auto">
          <a:xfrm flipV="1">
            <a:off x="3851275" y="2276475"/>
            <a:ext cx="0" cy="431800"/>
          </a:xfrm>
          <a:prstGeom prst="line">
            <a:avLst/>
          </a:prstGeom>
          <a:noFill/>
          <a:ln w="9525">
            <a:solidFill>
              <a:schemeClr val="tx1"/>
            </a:solidFill>
            <a:round/>
            <a:headEnd/>
            <a:tailEnd/>
          </a:ln>
          <a:effectLst/>
        </p:spPr>
        <p:txBody>
          <a:bodyPr/>
          <a:lstStyle/>
          <a:p>
            <a:endParaRPr lang="pt-BR"/>
          </a:p>
        </p:txBody>
      </p:sp>
      <p:sp>
        <p:nvSpPr>
          <p:cNvPr id="179214" name="Line 14"/>
          <p:cNvSpPr>
            <a:spLocks noChangeShapeType="1"/>
          </p:cNvSpPr>
          <p:nvPr/>
        </p:nvSpPr>
        <p:spPr bwMode="auto">
          <a:xfrm flipH="1" flipV="1">
            <a:off x="3492500" y="2276475"/>
            <a:ext cx="287338" cy="1008063"/>
          </a:xfrm>
          <a:prstGeom prst="line">
            <a:avLst/>
          </a:prstGeom>
          <a:noFill/>
          <a:ln w="9525">
            <a:solidFill>
              <a:schemeClr val="tx1"/>
            </a:solidFill>
            <a:round/>
            <a:headEnd/>
            <a:tailEnd/>
          </a:ln>
          <a:effectLst/>
        </p:spPr>
        <p:txBody>
          <a:bodyPr/>
          <a:lstStyle/>
          <a:p>
            <a:endParaRPr lang="pt-BR"/>
          </a:p>
        </p:txBody>
      </p:sp>
      <p:sp>
        <p:nvSpPr>
          <p:cNvPr id="179215" name="Line 15"/>
          <p:cNvSpPr>
            <a:spLocks noChangeShapeType="1"/>
          </p:cNvSpPr>
          <p:nvPr/>
        </p:nvSpPr>
        <p:spPr bwMode="auto">
          <a:xfrm flipH="1" flipV="1">
            <a:off x="3059113" y="2276475"/>
            <a:ext cx="720725" cy="1512888"/>
          </a:xfrm>
          <a:prstGeom prst="line">
            <a:avLst/>
          </a:prstGeom>
          <a:noFill/>
          <a:ln w="9525">
            <a:solidFill>
              <a:schemeClr val="tx1"/>
            </a:solidFill>
            <a:round/>
            <a:headEnd/>
            <a:tailEnd/>
          </a:ln>
          <a:effectLst/>
        </p:spPr>
        <p:txBody>
          <a:bodyPr/>
          <a:lstStyle/>
          <a:p>
            <a:endParaRPr lang="pt-BR"/>
          </a:p>
        </p:txBody>
      </p:sp>
      <p:sp>
        <p:nvSpPr>
          <p:cNvPr id="179216" name="Line 16"/>
          <p:cNvSpPr>
            <a:spLocks noChangeShapeType="1"/>
          </p:cNvSpPr>
          <p:nvPr/>
        </p:nvSpPr>
        <p:spPr bwMode="auto">
          <a:xfrm flipH="1" flipV="1">
            <a:off x="2700338" y="2276475"/>
            <a:ext cx="1079500" cy="2089150"/>
          </a:xfrm>
          <a:prstGeom prst="line">
            <a:avLst/>
          </a:prstGeom>
          <a:noFill/>
          <a:ln w="9525">
            <a:solidFill>
              <a:schemeClr val="tx1"/>
            </a:solidFill>
            <a:round/>
            <a:headEnd/>
            <a:tailEnd/>
          </a:ln>
          <a:effectLst/>
        </p:spPr>
        <p:txBody>
          <a:bodyPr/>
          <a:lstStyle/>
          <a:p>
            <a:endParaRPr lang="pt-BR"/>
          </a:p>
        </p:txBody>
      </p:sp>
      <p:sp>
        <p:nvSpPr>
          <p:cNvPr id="179217" name="Line 17"/>
          <p:cNvSpPr>
            <a:spLocks noChangeShapeType="1"/>
          </p:cNvSpPr>
          <p:nvPr/>
        </p:nvSpPr>
        <p:spPr bwMode="auto">
          <a:xfrm flipH="1" flipV="1">
            <a:off x="2268538" y="2276475"/>
            <a:ext cx="1511300" cy="2592388"/>
          </a:xfrm>
          <a:prstGeom prst="line">
            <a:avLst/>
          </a:prstGeom>
          <a:noFill/>
          <a:ln w="9525">
            <a:solidFill>
              <a:schemeClr val="tx1"/>
            </a:solidFill>
            <a:round/>
            <a:headEnd/>
            <a:tailEnd/>
          </a:ln>
          <a:effectLst/>
        </p:spPr>
        <p:txBody>
          <a:bodyPr/>
          <a:lstStyle/>
          <a:p>
            <a:endParaRPr lang="pt-BR"/>
          </a:p>
        </p:txBody>
      </p:sp>
      <p:sp>
        <p:nvSpPr>
          <p:cNvPr id="179218" name="Text Box 18"/>
          <p:cNvSpPr txBox="1">
            <a:spLocks noChangeArrowheads="1"/>
          </p:cNvSpPr>
          <p:nvPr/>
        </p:nvSpPr>
        <p:spPr bwMode="auto">
          <a:xfrm>
            <a:off x="755650" y="4797425"/>
            <a:ext cx="2879725" cy="925513"/>
          </a:xfrm>
          <a:prstGeom prst="rect">
            <a:avLst/>
          </a:prstGeom>
          <a:solidFill>
            <a:schemeClr val="bg1"/>
          </a:solidFill>
          <a:ln w="9525">
            <a:solidFill>
              <a:schemeClr val="tx1"/>
            </a:solidFill>
            <a:miter lim="800000"/>
            <a:headEnd/>
            <a:tailEnd/>
          </a:ln>
          <a:effectLst/>
        </p:spPr>
        <p:txBody>
          <a:bodyPr>
            <a:spAutoFit/>
          </a:bodyPr>
          <a:lstStyle/>
          <a:p>
            <a:pPr>
              <a:spcBef>
                <a:spcPct val="50000"/>
              </a:spcBef>
            </a:pPr>
            <a:r>
              <a:rPr lang="en-US">
                <a:solidFill>
                  <a:schemeClr val="tx1"/>
                </a:solidFill>
              </a:rPr>
              <a:t>Coloca o display na posição e orientação padrão. </a:t>
            </a:r>
            <a:endParaRPr lang="pt-BR">
              <a:solidFill>
                <a:schemeClr val="tx1"/>
              </a:solidFill>
            </a:endParaRPr>
          </a:p>
        </p:txBody>
      </p:sp>
      <p:sp>
        <p:nvSpPr>
          <p:cNvPr id="179219" name="Line 19"/>
          <p:cNvSpPr>
            <a:spLocks noChangeShapeType="1"/>
          </p:cNvSpPr>
          <p:nvPr/>
        </p:nvSpPr>
        <p:spPr bwMode="auto">
          <a:xfrm flipV="1">
            <a:off x="900113" y="2276475"/>
            <a:ext cx="142875" cy="2520950"/>
          </a:xfrm>
          <a:prstGeom prst="line">
            <a:avLst/>
          </a:prstGeom>
          <a:noFill/>
          <a:ln w="9525">
            <a:solidFill>
              <a:schemeClr val="tx1"/>
            </a:solidFill>
            <a:round/>
            <a:headEnd/>
            <a:tailEnd/>
          </a:ln>
          <a:effectLst/>
        </p:spPr>
        <p:txBody>
          <a:bodyPr/>
          <a:lstStyle/>
          <a:p>
            <a:endParaRPr lang="pt-BR"/>
          </a:p>
        </p:txBody>
      </p:sp>
    </p:spTree>
  </p:cSld>
  <p:clrMapOvr>
    <a:masterClrMapping/>
  </p:clrMapOvr>
  <p:transition>
    <p:spli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2"/>
          <p:cNvSpPr>
            <a:spLocks noGrp="1" noChangeArrowheads="1"/>
          </p:cNvSpPr>
          <p:nvPr>
            <p:ph type="title"/>
          </p:nvPr>
        </p:nvSpPr>
        <p:spPr>
          <a:xfrm>
            <a:off x="2411413" y="260350"/>
            <a:ext cx="6407150" cy="1250950"/>
          </a:xfrm>
          <a:noFill/>
          <a:ln/>
        </p:spPr>
        <p:txBody>
          <a:bodyPr/>
          <a:lstStyle/>
          <a:p>
            <a:r>
              <a:rPr lang="en-US" sz="3400" smtClean="0"/>
              <a:t>Visão reformatada multi-planar - MPR</a:t>
            </a:r>
            <a:r>
              <a:rPr lang="pt-BR" sz="3400" b="0" smtClean="0">
                <a:solidFill>
                  <a:schemeClr val="tx1"/>
                </a:solidFill>
                <a:effectLst/>
              </a:rPr>
              <a:t/>
            </a:r>
            <a:br>
              <a:rPr lang="pt-BR" sz="3400" b="0" smtClean="0">
                <a:solidFill>
                  <a:schemeClr val="tx1"/>
                </a:solidFill>
                <a:effectLst/>
              </a:rPr>
            </a:br>
            <a:endParaRPr lang="pt-BR" sz="3400" b="0" smtClean="0">
              <a:solidFill>
                <a:schemeClr val="tx1"/>
              </a:solidFill>
              <a:effectLst/>
            </a:endParaRPr>
          </a:p>
        </p:txBody>
      </p:sp>
      <p:pic>
        <p:nvPicPr>
          <p:cNvPr id="181252" name="Picture 4"/>
          <p:cNvPicPr>
            <a:picLocks noChangeAspect="1" noChangeArrowheads="1"/>
          </p:cNvPicPr>
          <p:nvPr>
            <p:ph type="body" idx="1"/>
          </p:nvPr>
        </p:nvPicPr>
        <p:blipFill>
          <a:blip r:embed="rId2"/>
          <a:srcRect/>
          <a:stretch>
            <a:fillRect/>
          </a:stretch>
        </p:blipFill>
        <p:spPr>
          <a:xfrm>
            <a:off x="971550" y="1125538"/>
            <a:ext cx="7200900" cy="5514975"/>
          </a:xfrm>
          <a:noFill/>
          <a:ln/>
        </p:spPr>
      </p:pic>
    </p:spTree>
  </p:cSld>
  <p:clrMapOvr>
    <a:masterClrMapping/>
  </p:clrMapOvr>
  <p:transition>
    <p:split/>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2"/>
          <p:cNvSpPr>
            <a:spLocks noGrp="1" noChangeArrowheads="1"/>
          </p:cNvSpPr>
          <p:nvPr>
            <p:ph type="title"/>
          </p:nvPr>
        </p:nvSpPr>
        <p:spPr>
          <a:noFill/>
          <a:ln/>
        </p:spPr>
        <p:txBody>
          <a:bodyPr/>
          <a:lstStyle/>
          <a:p>
            <a:r>
              <a:rPr lang="en-US" smtClean="0"/>
              <a:t>Manipulação Interativa de cortes de planos - CUT</a:t>
            </a:r>
            <a:endParaRPr lang="pt-BR" smtClean="0"/>
          </a:p>
        </p:txBody>
      </p:sp>
      <p:pic>
        <p:nvPicPr>
          <p:cNvPr id="182276" name="Picture 4"/>
          <p:cNvPicPr>
            <a:picLocks noChangeAspect="1" noChangeArrowheads="1"/>
          </p:cNvPicPr>
          <p:nvPr>
            <p:ph type="body" idx="1"/>
          </p:nvPr>
        </p:nvPicPr>
        <p:blipFill>
          <a:blip r:embed="rId2"/>
          <a:srcRect/>
          <a:stretch>
            <a:fillRect/>
          </a:stretch>
        </p:blipFill>
        <p:spPr>
          <a:xfrm>
            <a:off x="1547813" y="1557338"/>
            <a:ext cx="6588125" cy="5081587"/>
          </a:xfrm>
          <a:noFill/>
          <a:ln/>
        </p:spPr>
      </p:pic>
    </p:spTree>
  </p:cSld>
  <p:clrMapOvr>
    <a:masterClrMapping/>
  </p:clrMapOvr>
  <p:transition>
    <p:spli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ChangeArrowheads="1"/>
          </p:cNvSpPr>
          <p:nvPr>
            <p:ph type="title"/>
          </p:nvPr>
        </p:nvSpPr>
        <p:spPr>
          <a:noFill/>
          <a:ln/>
        </p:spPr>
        <p:txBody>
          <a:bodyPr/>
          <a:lstStyle/>
          <a:p>
            <a:r>
              <a:rPr lang="en-US" smtClean="0"/>
              <a:t>Outras Ferramentas de Visualização de Volumes</a:t>
            </a:r>
            <a:endParaRPr lang="pt-BR" smtClean="0"/>
          </a:p>
        </p:txBody>
      </p:sp>
      <p:sp>
        <p:nvSpPr>
          <p:cNvPr id="178179" name="Rectangle 3"/>
          <p:cNvSpPr>
            <a:spLocks noGrp="1" noChangeArrowheads="1"/>
          </p:cNvSpPr>
          <p:nvPr>
            <p:ph type="body" idx="1"/>
          </p:nvPr>
        </p:nvSpPr>
        <p:spPr>
          <a:xfrm>
            <a:off x="539750" y="1916113"/>
            <a:ext cx="8228013" cy="4497387"/>
          </a:xfrm>
          <a:noFill/>
          <a:ln/>
        </p:spPr>
        <p:txBody>
          <a:bodyPr/>
          <a:lstStyle/>
          <a:p>
            <a:r>
              <a:rPr lang="pt-BR" smtClean="0"/>
              <a:t>MedScape</a:t>
            </a:r>
            <a:r>
              <a:rPr lang="pt-BR" i="1" smtClean="0">
                <a:effectLst/>
              </a:rPr>
              <a:t> – </a:t>
            </a:r>
            <a:r>
              <a:rPr lang="pt-BR" sz="2400" i="1" smtClean="0"/>
              <a:t>Um sistema interativo para visualização e extração de medidas em imagens médicas;</a:t>
            </a:r>
            <a:r>
              <a:rPr lang="pt-BR" i="1" smtClean="0">
                <a:effectLst/>
              </a:rPr>
              <a:t> </a:t>
            </a:r>
          </a:p>
          <a:p>
            <a:r>
              <a:rPr lang="pt-BR" smtClean="0"/>
              <a:t>VolView</a:t>
            </a:r>
            <a:r>
              <a:rPr lang="pt-BR" i="1" smtClean="0">
                <a:effectLst/>
              </a:rPr>
              <a:t> – </a:t>
            </a:r>
            <a:r>
              <a:rPr lang="pt-BR" sz="2400" i="1" smtClean="0"/>
              <a:t>Sistema comercial para visualização e exploração de imagens médicas;</a:t>
            </a:r>
            <a:endParaRPr lang="pt-BR" sz="2400" smtClean="0"/>
          </a:p>
          <a:p>
            <a:r>
              <a:rPr lang="pt-BR" smtClean="0"/>
              <a:t>Osiris</a:t>
            </a:r>
            <a:r>
              <a:rPr lang="pt-BR" i="1" smtClean="0">
                <a:effectLst/>
              </a:rPr>
              <a:t> – </a:t>
            </a:r>
            <a:r>
              <a:rPr lang="pt-BR" sz="2400" i="1" smtClean="0">
                <a:effectLst/>
              </a:rPr>
              <a:t>Ferramenta genérica de manipulação de imagens. Disponível para diversas plataformas</a:t>
            </a:r>
            <a:r>
              <a:rPr lang="pt-BR" i="1" smtClean="0">
                <a:effectLst/>
              </a:rPr>
              <a:t>.</a:t>
            </a:r>
            <a:endParaRPr lang="pt-BR" smtClean="0">
              <a:effectLst/>
            </a:endParaRPr>
          </a:p>
          <a:p>
            <a:endParaRPr lang="pt-BR" smtClean="0">
              <a:effectLst/>
            </a:endParaRPr>
          </a:p>
          <a:p>
            <a:endParaRPr lang="pt-BR" smtClean="0"/>
          </a:p>
        </p:txBody>
      </p:sp>
    </p:spTree>
  </p:cSld>
  <p:clrMapOvr>
    <a:masterClrMapping/>
  </p:clrMapOvr>
  <p:transition>
    <p:spli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Rectangle 3"/>
          <p:cNvSpPr>
            <a:spLocks noGrp="1" noChangeArrowheads="1"/>
          </p:cNvSpPr>
          <p:nvPr>
            <p:ph type="body" idx="1"/>
          </p:nvPr>
        </p:nvSpPr>
        <p:spPr>
          <a:noFill/>
          <a:ln/>
        </p:spPr>
        <p:txBody>
          <a:bodyPr/>
          <a:lstStyle/>
          <a:p>
            <a:pPr algn="ctr">
              <a:buFont typeface="Arial" charset="0"/>
              <a:buNone/>
            </a:pPr>
            <a:endParaRPr lang="en-US" sz="3600" b="1" smtClean="0"/>
          </a:p>
          <a:p>
            <a:pPr algn="ctr">
              <a:buFont typeface="Arial" charset="0"/>
              <a:buNone/>
            </a:pPr>
            <a:endParaRPr lang="en-US" sz="3600" b="1" smtClean="0"/>
          </a:p>
          <a:p>
            <a:pPr algn="ctr">
              <a:buFont typeface="Arial" charset="0"/>
              <a:buNone/>
            </a:pPr>
            <a:r>
              <a:rPr lang="en-US" sz="3600" b="1" smtClean="0"/>
              <a:t>Visualização das Informações</a:t>
            </a:r>
            <a:endParaRPr lang="pt-BR" sz="3600" b="1" smtClean="0"/>
          </a:p>
        </p:txBody>
      </p:sp>
    </p:spTree>
  </p:cSld>
  <p:clrMapOvr>
    <a:masterClrMapping/>
  </p:clrMapOvr>
  <p:transition>
    <p:spli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noFill/>
          <a:ln/>
        </p:spPr>
        <p:txBody>
          <a:bodyPr/>
          <a:lstStyle/>
          <a:p>
            <a:r>
              <a:rPr lang="pt-BR" smtClean="0"/>
              <a:t>Propósitos</a:t>
            </a:r>
          </a:p>
        </p:txBody>
      </p:sp>
      <p:sp>
        <p:nvSpPr>
          <p:cNvPr id="161795" name="Rectangle 3"/>
          <p:cNvSpPr>
            <a:spLocks noGrp="1" noChangeArrowheads="1"/>
          </p:cNvSpPr>
          <p:nvPr>
            <p:ph type="body" idx="1"/>
          </p:nvPr>
        </p:nvSpPr>
        <p:spPr>
          <a:noFill/>
          <a:ln/>
        </p:spPr>
        <p:txBody>
          <a:bodyPr/>
          <a:lstStyle/>
          <a:p>
            <a:pPr eaLnBrk="1" hangingPunct="1"/>
            <a:r>
              <a:rPr lang="pt-BR" smtClean="0"/>
              <a:t>1. Para explorar:	</a:t>
            </a:r>
          </a:p>
          <a:p>
            <a:pPr lvl="1" eaLnBrk="1" hangingPunct="1"/>
            <a:r>
              <a:rPr lang="pt-BR" smtClean="0"/>
              <a:t>Para o desconhecido</a:t>
            </a:r>
          </a:p>
          <a:p>
            <a:pPr lvl="1" eaLnBrk="1" hangingPunct="1"/>
            <a:r>
              <a:rPr lang="pt-BR" smtClean="0"/>
              <a:t>Usada para exploração de dados</a:t>
            </a:r>
          </a:p>
          <a:p>
            <a:pPr eaLnBrk="1" hangingPunct="1"/>
            <a:r>
              <a:rPr lang="pt-BR" smtClean="0"/>
              <a:t>2. Para analisar</a:t>
            </a:r>
          </a:p>
          <a:p>
            <a:pPr lvl="1" eaLnBrk="1" hangingPunct="1"/>
            <a:r>
              <a:rPr lang="pt-BR" smtClean="0"/>
              <a:t>Para verificar diversas hipóteses</a:t>
            </a:r>
          </a:p>
          <a:p>
            <a:pPr lvl="1" eaLnBrk="1" hangingPunct="1"/>
            <a:r>
              <a:rPr lang="pt-BR" smtClean="0"/>
              <a:t>Usada para verificação e validação</a:t>
            </a:r>
          </a:p>
          <a:p>
            <a:pPr eaLnBrk="1" hangingPunct="1"/>
            <a:r>
              <a:rPr lang="pt-BR" smtClean="0"/>
              <a:t>3. Para apresentar algo</a:t>
            </a:r>
          </a:p>
          <a:p>
            <a:pPr lvl="1" eaLnBrk="1" hangingPunct="1"/>
            <a:r>
              <a:rPr lang="pt-BR" smtClean="0"/>
              <a:t>Sabe-se algo sobre os dados</a:t>
            </a:r>
          </a:p>
          <a:p>
            <a:pPr lvl="1" eaLnBrk="1" hangingPunct="1"/>
            <a:r>
              <a:rPr lang="pt-BR" smtClean="0"/>
              <a:t>Usada para comunicar resultados</a:t>
            </a:r>
          </a:p>
          <a:p>
            <a:endParaRPr lang="pt-BR" smtClean="0"/>
          </a:p>
        </p:txBody>
      </p:sp>
    </p:spTree>
  </p:cSld>
  <p:clrMapOvr>
    <a:masterClrMapping/>
  </p:clrMapOvr>
  <p:transition>
    <p:split/>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2"/>
          <p:cNvSpPr>
            <a:spLocks noGrp="1" noChangeArrowheads="1"/>
          </p:cNvSpPr>
          <p:nvPr>
            <p:ph type="title"/>
          </p:nvPr>
        </p:nvSpPr>
        <p:spPr>
          <a:noFill/>
          <a:ln/>
        </p:spPr>
        <p:txBody>
          <a:bodyPr/>
          <a:lstStyle/>
          <a:p>
            <a:pPr algn="l"/>
            <a:r>
              <a:rPr lang="pt-BR" b="0" smtClean="0"/>
              <a:t/>
            </a:r>
            <a:br>
              <a:rPr lang="pt-BR" b="0" smtClean="0"/>
            </a:br>
            <a:r>
              <a:rPr lang="pt-BR" smtClean="0"/>
              <a:t>O que é Visualização?</a:t>
            </a:r>
            <a:br>
              <a:rPr lang="pt-BR" smtClean="0"/>
            </a:br>
            <a:endParaRPr lang="pt-BR" smtClean="0"/>
          </a:p>
        </p:txBody>
      </p:sp>
      <p:sp>
        <p:nvSpPr>
          <p:cNvPr id="184323" name="Rectangle 3"/>
          <p:cNvSpPr>
            <a:spLocks noGrp="1" noChangeArrowheads="1"/>
          </p:cNvSpPr>
          <p:nvPr>
            <p:ph type="body" idx="1"/>
          </p:nvPr>
        </p:nvSpPr>
        <p:spPr>
          <a:noFill/>
          <a:ln/>
        </p:spPr>
        <p:txBody>
          <a:bodyPr/>
          <a:lstStyle/>
          <a:p>
            <a:pPr>
              <a:buFont typeface="Arial" charset="0"/>
              <a:buNone/>
            </a:pPr>
            <a:r>
              <a:rPr lang="pt-BR" sz="2600" smtClean="0"/>
              <a:t>Visualisation is more than a method of computing! It is a process of transforming information into a visual form enabling the viewer to observe, browse, make sense, and understand the information. It typically employs computers to process the information and computer screens to view it using methods of interactive graphics, imaging, and visual design. It relies on the visual system to perceive and process the information. Visualisation is more than pretty pictures. </a:t>
            </a:r>
          </a:p>
          <a:p>
            <a:pPr algn="r">
              <a:buFont typeface="Arial" charset="0"/>
              <a:buNone/>
            </a:pPr>
            <a:r>
              <a:rPr lang="pt-BR" sz="2600" smtClean="0"/>
              <a:t>Fonte:http://www.infovis.org/ </a:t>
            </a:r>
          </a:p>
          <a:p>
            <a:pPr>
              <a:buFont typeface="Arial" charset="0"/>
              <a:buNone/>
            </a:pPr>
            <a:endParaRPr lang="pt-BR" sz="2600" smtClean="0"/>
          </a:p>
        </p:txBody>
      </p:sp>
    </p:spTree>
  </p:cSld>
  <p:clrMapOvr>
    <a:masterClrMapping/>
  </p:clrMapOvr>
  <p:transition>
    <p:spli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2"/>
          <p:cNvSpPr>
            <a:spLocks noGrp="1" noChangeArrowheads="1"/>
          </p:cNvSpPr>
          <p:nvPr>
            <p:ph type="title"/>
          </p:nvPr>
        </p:nvSpPr>
        <p:spPr>
          <a:noFill/>
          <a:ln/>
        </p:spPr>
        <p:txBody>
          <a:bodyPr/>
          <a:lstStyle/>
          <a:p>
            <a:pPr algn="l"/>
            <a:r>
              <a:rPr lang="pt-BR" smtClean="0"/>
              <a:t>InfoVis Toolkit</a:t>
            </a:r>
          </a:p>
        </p:txBody>
      </p:sp>
      <p:sp>
        <p:nvSpPr>
          <p:cNvPr id="185347" name="Rectangle 3"/>
          <p:cNvSpPr>
            <a:spLocks noGrp="1" noChangeArrowheads="1"/>
          </p:cNvSpPr>
          <p:nvPr>
            <p:ph type="body" idx="1"/>
          </p:nvPr>
        </p:nvSpPr>
        <p:spPr>
          <a:noFill/>
          <a:ln/>
        </p:spPr>
        <p:txBody>
          <a:bodyPr/>
          <a:lstStyle/>
          <a:p>
            <a:r>
              <a:rPr lang="pt-BR" smtClean="0"/>
              <a:t>Ferramenta gráfica interativa;</a:t>
            </a:r>
          </a:p>
          <a:p>
            <a:pPr>
              <a:buFont typeface="Arial" charset="0"/>
              <a:buNone/>
            </a:pPr>
            <a:endParaRPr lang="pt-BR" smtClean="0"/>
          </a:p>
          <a:p>
            <a:r>
              <a:rPr lang="pt-BR" smtClean="0"/>
              <a:t>Desenvolvida em Java;</a:t>
            </a:r>
          </a:p>
          <a:p>
            <a:pPr>
              <a:buFont typeface="Arial" charset="0"/>
              <a:buNone/>
            </a:pPr>
            <a:endParaRPr lang="pt-BR" smtClean="0"/>
          </a:p>
          <a:p>
            <a:r>
              <a:rPr lang="pt-BR" smtClean="0"/>
              <a:t>Fácil desenvolvimento de aplicações e componentes de Visualização da Informação.</a:t>
            </a:r>
          </a:p>
        </p:txBody>
      </p:sp>
    </p:spTree>
  </p:cSld>
  <p:clrMapOvr>
    <a:masterClrMapping/>
  </p:clrMapOvr>
  <p:transition>
    <p:spli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2"/>
          <p:cNvSpPr>
            <a:spLocks noGrp="1" noChangeArrowheads="1"/>
          </p:cNvSpPr>
          <p:nvPr>
            <p:ph type="title"/>
          </p:nvPr>
        </p:nvSpPr>
        <p:spPr>
          <a:noFill/>
          <a:ln/>
        </p:spPr>
        <p:txBody>
          <a:bodyPr/>
          <a:lstStyle/>
          <a:p>
            <a:pPr algn="l"/>
            <a:r>
              <a:rPr lang="pt-BR" smtClean="0"/>
              <a:t>InfoVis Toolkit</a:t>
            </a:r>
          </a:p>
        </p:txBody>
      </p:sp>
      <p:sp>
        <p:nvSpPr>
          <p:cNvPr id="186371" name="Rectangle 3"/>
          <p:cNvSpPr>
            <a:spLocks noGrp="1" noChangeArrowheads="1"/>
          </p:cNvSpPr>
          <p:nvPr>
            <p:ph type="body" idx="1"/>
          </p:nvPr>
        </p:nvSpPr>
        <p:spPr>
          <a:noFill/>
          <a:ln/>
        </p:spPr>
        <p:txBody>
          <a:bodyPr/>
          <a:lstStyle/>
          <a:p>
            <a:pPr>
              <a:lnSpc>
                <a:spcPct val="83000"/>
              </a:lnSpc>
              <a:buFont typeface="Arial" charset="0"/>
              <a:buNone/>
            </a:pPr>
            <a:r>
              <a:rPr lang="pt-BR" sz="2600" smtClean="0"/>
              <a:t>As principais características do InfoVis Toolkit são:</a:t>
            </a:r>
          </a:p>
          <a:p>
            <a:pPr>
              <a:lnSpc>
                <a:spcPct val="83000"/>
              </a:lnSpc>
            </a:pPr>
            <a:r>
              <a:rPr lang="pt-BR" sz="2600" smtClean="0">
                <a:solidFill>
                  <a:schemeClr val="accent2"/>
                </a:solidFill>
              </a:rPr>
              <a:t>Estrutura de Dados Unificada</a:t>
            </a:r>
            <a:r>
              <a:rPr lang="pt-BR" sz="2600" smtClean="0"/>
              <a:t> : base de dados estruturada é uma tabela de colunas. As colunas contêm objetos de tipos homogêneos, tais como inteiros e strings. Árvores e Grafos são originadas de tabelas;</a:t>
            </a:r>
          </a:p>
          <a:p>
            <a:pPr>
              <a:lnSpc>
                <a:spcPct val="83000"/>
              </a:lnSpc>
            </a:pPr>
            <a:r>
              <a:rPr lang="pt-BR" sz="2600" smtClean="0">
                <a:solidFill>
                  <a:schemeClr val="accent2"/>
                </a:solidFill>
              </a:rPr>
              <a:t>Baixo Consumo de Memória</a:t>
            </a:r>
            <a:r>
              <a:rPr lang="pt-BR" sz="2600" smtClean="0"/>
              <a:t>: o uso de colunas de tipos de dados homogêneos permite disponibilizar maior espaço de memória para armazenamento de  grandes, tabelas, árvores e gráficos;</a:t>
            </a:r>
          </a:p>
          <a:p>
            <a:pPr>
              <a:lnSpc>
                <a:spcPct val="83000"/>
              </a:lnSpc>
            </a:pPr>
            <a:r>
              <a:rPr lang="pt-BR" sz="2600" smtClean="0">
                <a:solidFill>
                  <a:schemeClr val="accent2"/>
                </a:solidFill>
              </a:rPr>
              <a:t>Conjunto de Componentes Interativos Unificados</a:t>
            </a:r>
            <a:r>
              <a:rPr lang="pt-BR" sz="2600" smtClean="0"/>
              <a:t>,</a:t>
            </a:r>
          </a:p>
          <a:p>
            <a:pPr>
              <a:lnSpc>
                <a:spcPct val="83000"/>
              </a:lnSpc>
            </a:pPr>
            <a:r>
              <a:rPr lang="pt-BR" sz="2600" smtClean="0">
                <a:solidFill>
                  <a:schemeClr val="accent2"/>
                </a:solidFill>
              </a:rPr>
              <a:t>Agilidade</a:t>
            </a:r>
            <a:r>
              <a:rPr lang="pt-BR" sz="2600" smtClean="0"/>
              <a:t>: através do acelerador gráfico Agile2D,</a:t>
            </a:r>
          </a:p>
          <a:p>
            <a:pPr>
              <a:lnSpc>
                <a:spcPct val="83000"/>
              </a:lnSpc>
            </a:pPr>
            <a:r>
              <a:rPr lang="pt-BR" sz="2600" smtClean="0">
                <a:solidFill>
                  <a:schemeClr val="accent2"/>
                </a:solidFill>
              </a:rPr>
              <a:t>Extensibilidade</a:t>
            </a:r>
            <a:r>
              <a:rPr lang="pt-BR" sz="2600" smtClean="0"/>
              <a:t>.</a:t>
            </a:r>
          </a:p>
        </p:txBody>
      </p:sp>
    </p:spTree>
  </p:cSld>
  <p:clrMapOvr>
    <a:masterClrMapping/>
  </p:clrMapOvr>
  <p:transition>
    <p:spli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noFill/>
          <a:ln/>
        </p:spPr>
        <p:txBody>
          <a:bodyPr/>
          <a:lstStyle/>
          <a:p>
            <a:pPr algn="l"/>
            <a:r>
              <a:rPr lang="en-US" smtClean="0">
                <a:cs typeface="Times New Roman" pitchFamily="18" charset="0"/>
              </a:rPr>
              <a:t>InfoVis Toolkit</a:t>
            </a:r>
            <a:r>
              <a:rPr lang="pt-BR" smtClean="0"/>
              <a:t> </a:t>
            </a:r>
          </a:p>
        </p:txBody>
      </p:sp>
      <p:sp>
        <p:nvSpPr>
          <p:cNvPr id="187395" name="Rectangle 3"/>
          <p:cNvSpPr>
            <a:spLocks noGrp="1" noChangeArrowheads="1"/>
          </p:cNvSpPr>
          <p:nvPr>
            <p:ph type="body" idx="1"/>
          </p:nvPr>
        </p:nvSpPr>
        <p:spPr>
          <a:noFill/>
          <a:ln/>
        </p:spPr>
        <p:txBody>
          <a:bodyPr/>
          <a:lstStyle/>
          <a:p>
            <a:pPr>
              <a:lnSpc>
                <a:spcPct val="83000"/>
              </a:lnSpc>
              <a:buFont typeface="Arial" charset="0"/>
              <a:buNone/>
            </a:pPr>
            <a:r>
              <a:rPr lang="en-US" sz="2600" smtClean="0">
                <a:cs typeface="Times New Roman" pitchFamily="18" charset="0"/>
              </a:rPr>
              <a:t>O InfoVis Toolkit implementa 9 tipos de visualização:  </a:t>
            </a:r>
          </a:p>
          <a:p>
            <a:pPr>
              <a:lnSpc>
                <a:spcPct val="83000"/>
              </a:lnSpc>
            </a:pPr>
            <a:r>
              <a:rPr lang="en-US" sz="2600" smtClean="0">
                <a:cs typeface="Times New Roman" pitchFamily="18" charset="0"/>
              </a:rPr>
              <a:t>Scatter Plots,</a:t>
            </a:r>
          </a:p>
          <a:p>
            <a:pPr>
              <a:lnSpc>
                <a:spcPct val="83000"/>
              </a:lnSpc>
            </a:pPr>
            <a:r>
              <a:rPr lang="en-US" sz="2600" smtClean="0">
                <a:cs typeface="Times New Roman" pitchFamily="18" charset="0"/>
              </a:rPr>
              <a:t>Time Series(cronológica), </a:t>
            </a:r>
          </a:p>
          <a:p>
            <a:pPr>
              <a:lnSpc>
                <a:spcPct val="83000"/>
              </a:lnSpc>
            </a:pPr>
            <a:r>
              <a:rPr lang="en-US" sz="2600" smtClean="0">
                <a:cs typeface="Times New Roman" pitchFamily="18" charset="0"/>
              </a:rPr>
              <a:t>Coordenadas Paralelas,</a:t>
            </a:r>
          </a:p>
          <a:p>
            <a:pPr>
              <a:lnSpc>
                <a:spcPct val="83000"/>
              </a:lnSpc>
            </a:pPr>
            <a:r>
              <a:rPr lang="en-US" sz="2600" smtClean="0">
                <a:cs typeface="Times New Roman" pitchFamily="18" charset="0"/>
              </a:rPr>
              <a:t>Tabela de Matrizes</a:t>
            </a:r>
            <a:r>
              <a:rPr lang="pt-BR" sz="2600" smtClean="0"/>
              <a:t>,</a:t>
            </a:r>
          </a:p>
          <a:p>
            <a:pPr>
              <a:lnSpc>
                <a:spcPct val="83000"/>
              </a:lnSpc>
            </a:pPr>
            <a:r>
              <a:rPr lang="en-US" sz="2600" smtClean="0">
                <a:cs typeface="Times New Roman" pitchFamily="18" charset="0"/>
              </a:rPr>
              <a:t>Node-Link diagrams,</a:t>
            </a:r>
            <a:r>
              <a:rPr lang="pt-BR" sz="2600" smtClean="0"/>
              <a:t> </a:t>
            </a:r>
          </a:p>
          <a:p>
            <a:pPr>
              <a:lnSpc>
                <a:spcPct val="83000"/>
              </a:lnSpc>
            </a:pPr>
            <a:r>
              <a:rPr lang="en-US" sz="2600" smtClean="0">
                <a:cs typeface="Times New Roman" pitchFamily="18" charset="0"/>
              </a:rPr>
              <a:t>Icicle trees, </a:t>
            </a:r>
          </a:p>
          <a:p>
            <a:pPr>
              <a:lnSpc>
                <a:spcPct val="83000"/>
              </a:lnSpc>
            </a:pPr>
            <a:r>
              <a:rPr lang="en-US" sz="2600" smtClean="0">
                <a:cs typeface="Times New Roman" pitchFamily="18" charset="0"/>
              </a:rPr>
              <a:t>Treemaps for trees,</a:t>
            </a:r>
            <a:r>
              <a:rPr lang="pt-BR" sz="2600" smtClean="0">
                <a:cs typeface="Times New Roman" pitchFamily="18" charset="0"/>
              </a:rPr>
              <a:t> </a:t>
            </a:r>
          </a:p>
          <a:p>
            <a:pPr>
              <a:lnSpc>
                <a:spcPct val="83000"/>
              </a:lnSpc>
            </a:pPr>
            <a:r>
              <a:rPr lang="en-US" sz="2600" smtClean="0">
                <a:cs typeface="Times New Roman" pitchFamily="18" charset="0"/>
              </a:rPr>
              <a:t>Adjacency Matrices, </a:t>
            </a:r>
          </a:p>
          <a:p>
            <a:pPr>
              <a:lnSpc>
                <a:spcPct val="83000"/>
              </a:lnSpc>
            </a:pPr>
            <a:r>
              <a:rPr lang="en-US" sz="2600" smtClean="0">
                <a:cs typeface="Times New Roman" pitchFamily="18" charset="0"/>
              </a:rPr>
              <a:t>Node-Link diagrams for graphs.</a:t>
            </a:r>
            <a:r>
              <a:rPr lang="pt-BR" sz="2600" smtClean="0"/>
              <a:t> </a:t>
            </a:r>
          </a:p>
          <a:p>
            <a:pPr>
              <a:lnSpc>
                <a:spcPct val="83000"/>
              </a:lnSpc>
              <a:buFont typeface="Arial" charset="0"/>
              <a:buNone/>
            </a:pPr>
            <a:endParaRPr lang="pt-BR" sz="2600" smtClean="0"/>
          </a:p>
        </p:txBody>
      </p:sp>
    </p:spTree>
  </p:cSld>
  <p:clrMapOvr>
    <a:masterClrMapping/>
  </p:clrMapOvr>
  <p:transition>
    <p:split/>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noFill/>
          <a:ln/>
        </p:spPr>
        <p:txBody>
          <a:bodyPr/>
          <a:lstStyle/>
          <a:p>
            <a:pPr algn="l"/>
            <a:r>
              <a:rPr lang="en-US" sz="2400" smtClean="0"/>
              <a:t>Scatter plot: rápida assimilação de relacionamentos entre duas variáveis</a:t>
            </a:r>
            <a:endParaRPr lang="pt-BR" sz="2400" smtClean="0"/>
          </a:p>
        </p:txBody>
      </p:sp>
      <p:sp>
        <p:nvSpPr>
          <p:cNvPr id="188419" name="Rectangle 3">
            <a:hlinkClick r:id="rId2"/>
          </p:cNvPr>
          <p:cNvSpPr>
            <a:spLocks noChangeArrowheads="1"/>
          </p:cNvSpPr>
          <p:nvPr/>
        </p:nvSpPr>
        <p:spPr bwMode="auto">
          <a:xfrm>
            <a:off x="3352800" y="2476500"/>
            <a:ext cx="9144000" cy="0"/>
          </a:xfrm>
          <a:prstGeom prst="rect">
            <a:avLst/>
          </a:prstGeom>
          <a:noFill/>
          <a:ln w="9525">
            <a:noFill/>
            <a:miter lim="800000"/>
            <a:headEnd/>
            <a:tailEnd/>
          </a:ln>
          <a:effectLst/>
        </p:spPr>
        <p:txBody>
          <a:bodyPr>
            <a:spAutoFit/>
          </a:bodyPr>
          <a:lstStyle/>
          <a:p>
            <a:endParaRPr lang="pt-BR"/>
          </a:p>
        </p:txBody>
      </p:sp>
      <p:pic>
        <p:nvPicPr>
          <p:cNvPr id="188420" name="Picture 4" descr="Scatter Plot Visualization">
            <a:hlinkClick r:id="rId2"/>
          </p:cNvPr>
          <p:cNvPicPr>
            <a:picLocks noChangeAspect="1" noChangeArrowheads="1"/>
          </p:cNvPicPr>
          <p:nvPr/>
        </p:nvPicPr>
        <p:blipFill>
          <a:blip r:embed="rId3" r:link="rId4"/>
          <a:srcRect/>
          <a:stretch>
            <a:fillRect/>
          </a:stretch>
        </p:blipFill>
        <p:spPr bwMode="auto">
          <a:xfrm>
            <a:off x="228600" y="1600200"/>
            <a:ext cx="8610600" cy="5029200"/>
          </a:xfrm>
          <a:prstGeom prst="rect">
            <a:avLst/>
          </a:prstGeom>
          <a:noFill/>
          <a:ln w="9525">
            <a:noFill/>
            <a:miter lim="800000"/>
            <a:headEnd/>
            <a:tailEnd/>
          </a:ln>
        </p:spPr>
      </p:pic>
    </p:spTree>
  </p:cSld>
  <p:clrMapOvr>
    <a:masterClrMapping/>
  </p:clrMapOvr>
  <p:transition>
    <p:split/>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2"/>
          <p:cNvSpPr>
            <a:spLocks noGrp="1" noChangeArrowheads="1"/>
          </p:cNvSpPr>
          <p:nvPr>
            <p:ph type="title"/>
          </p:nvPr>
        </p:nvSpPr>
        <p:spPr>
          <a:noFill/>
          <a:ln/>
        </p:spPr>
        <p:txBody>
          <a:bodyPr/>
          <a:lstStyle/>
          <a:p>
            <a:pPr algn="l"/>
            <a:r>
              <a:rPr lang="en-US" sz="3200" smtClean="0">
                <a:cs typeface="Times New Roman" pitchFamily="18" charset="0"/>
              </a:rPr>
              <a:t>Time Series(Cronológico)</a:t>
            </a:r>
            <a:endParaRPr lang="pt-BR" sz="3200" smtClean="0">
              <a:cs typeface="Times New Roman" pitchFamily="18" charset="0"/>
            </a:endParaRPr>
          </a:p>
        </p:txBody>
      </p:sp>
      <p:pic>
        <p:nvPicPr>
          <p:cNvPr id="189443" name="Picture 3"/>
          <p:cNvPicPr>
            <a:picLocks noChangeAspect="1" noChangeArrowheads="1"/>
          </p:cNvPicPr>
          <p:nvPr/>
        </p:nvPicPr>
        <p:blipFill>
          <a:blip r:embed="rId2"/>
          <a:srcRect/>
          <a:stretch>
            <a:fillRect/>
          </a:stretch>
        </p:blipFill>
        <p:spPr bwMode="auto">
          <a:xfrm>
            <a:off x="228600" y="1828800"/>
            <a:ext cx="8534400" cy="48006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2"/>
          <p:cNvSpPr>
            <a:spLocks noGrp="1" noChangeArrowheads="1"/>
          </p:cNvSpPr>
          <p:nvPr>
            <p:ph type="title"/>
          </p:nvPr>
        </p:nvSpPr>
        <p:spPr>
          <a:noFill/>
          <a:ln/>
        </p:spPr>
        <p:txBody>
          <a:bodyPr/>
          <a:lstStyle/>
          <a:p>
            <a:pPr algn="l"/>
            <a:r>
              <a:rPr lang="en-US" sz="3200" smtClean="0">
                <a:cs typeface="Times New Roman" pitchFamily="18" charset="0"/>
              </a:rPr>
              <a:t>Coordenadas Paralelas</a:t>
            </a:r>
            <a:endParaRPr lang="pt-BR" sz="3200" smtClean="0">
              <a:cs typeface="Times New Roman" pitchFamily="18" charset="0"/>
            </a:endParaRPr>
          </a:p>
        </p:txBody>
      </p:sp>
      <p:pic>
        <p:nvPicPr>
          <p:cNvPr id="190467" name="Picture 3"/>
          <p:cNvPicPr>
            <a:picLocks noChangeAspect="1" noChangeArrowheads="1"/>
          </p:cNvPicPr>
          <p:nvPr/>
        </p:nvPicPr>
        <p:blipFill>
          <a:blip r:embed="rId2"/>
          <a:srcRect/>
          <a:stretch>
            <a:fillRect/>
          </a:stretch>
        </p:blipFill>
        <p:spPr bwMode="auto">
          <a:xfrm>
            <a:off x="228600" y="1752600"/>
            <a:ext cx="8534400" cy="48006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2"/>
          <p:cNvSpPr>
            <a:spLocks noGrp="1" noChangeArrowheads="1"/>
          </p:cNvSpPr>
          <p:nvPr>
            <p:ph type="title"/>
          </p:nvPr>
        </p:nvSpPr>
        <p:spPr>
          <a:noFill/>
          <a:ln/>
        </p:spPr>
        <p:txBody>
          <a:bodyPr/>
          <a:lstStyle/>
          <a:p>
            <a:pPr algn="l"/>
            <a:r>
              <a:rPr lang="en-US" sz="3200" smtClean="0">
                <a:cs typeface="Times New Roman" pitchFamily="18" charset="0"/>
              </a:rPr>
              <a:t>Tabela de Matrizes</a:t>
            </a:r>
            <a:endParaRPr lang="pt-BR" sz="3200" smtClean="0">
              <a:cs typeface="Times New Roman" pitchFamily="18" charset="0"/>
            </a:endParaRPr>
          </a:p>
        </p:txBody>
      </p:sp>
      <p:pic>
        <p:nvPicPr>
          <p:cNvPr id="191491" name="Picture 3" descr="TableMatrix"/>
          <p:cNvPicPr>
            <a:picLocks noChangeAspect="1" noChangeArrowheads="1"/>
          </p:cNvPicPr>
          <p:nvPr/>
        </p:nvPicPr>
        <p:blipFill>
          <a:blip r:embed="rId2"/>
          <a:srcRect/>
          <a:stretch>
            <a:fillRect/>
          </a:stretch>
        </p:blipFill>
        <p:spPr bwMode="auto">
          <a:xfrm>
            <a:off x="228600" y="1752600"/>
            <a:ext cx="8610600" cy="5105400"/>
          </a:xfrm>
          <a:prstGeom prst="rect">
            <a:avLst/>
          </a:prstGeom>
          <a:noFill/>
        </p:spPr>
      </p:pic>
    </p:spTree>
  </p:cSld>
  <p:clrMapOvr>
    <a:masterClrMapping/>
  </p:clrMapOvr>
  <p:transition>
    <p:spli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2"/>
          <p:cNvSpPr>
            <a:spLocks noGrp="1" noChangeArrowheads="1"/>
          </p:cNvSpPr>
          <p:nvPr>
            <p:ph type="title"/>
          </p:nvPr>
        </p:nvSpPr>
        <p:spPr>
          <a:noFill/>
          <a:ln/>
        </p:spPr>
        <p:txBody>
          <a:bodyPr/>
          <a:lstStyle/>
          <a:p>
            <a:pPr algn="l"/>
            <a:r>
              <a:rPr lang="en-US" sz="3200" smtClean="0">
                <a:cs typeface="Times New Roman" pitchFamily="18" charset="0"/>
              </a:rPr>
              <a:t>Node-Link diagrams</a:t>
            </a:r>
            <a:endParaRPr lang="pt-BR" sz="3200" smtClean="0">
              <a:cs typeface="Times New Roman" pitchFamily="18" charset="0"/>
            </a:endParaRPr>
          </a:p>
        </p:txBody>
      </p:sp>
      <p:sp>
        <p:nvSpPr>
          <p:cNvPr id="192515" name="Rectangle 3">
            <a:hlinkClick r:id="rId2"/>
          </p:cNvPr>
          <p:cNvSpPr>
            <a:spLocks noChangeArrowheads="1"/>
          </p:cNvSpPr>
          <p:nvPr/>
        </p:nvSpPr>
        <p:spPr bwMode="auto">
          <a:xfrm>
            <a:off x="3352800" y="2476500"/>
            <a:ext cx="9144000" cy="0"/>
          </a:xfrm>
          <a:prstGeom prst="rect">
            <a:avLst/>
          </a:prstGeom>
          <a:noFill/>
          <a:ln w="9525">
            <a:noFill/>
            <a:miter lim="800000"/>
            <a:headEnd/>
            <a:tailEnd/>
          </a:ln>
          <a:effectLst/>
        </p:spPr>
        <p:txBody>
          <a:bodyPr>
            <a:spAutoFit/>
          </a:bodyPr>
          <a:lstStyle/>
          <a:p>
            <a:endParaRPr lang="pt-BR"/>
          </a:p>
        </p:txBody>
      </p:sp>
      <p:sp>
        <p:nvSpPr>
          <p:cNvPr id="192516" name="Rectangle 4">
            <a:hlinkClick r:id="rId3"/>
          </p:cNvPr>
          <p:cNvSpPr>
            <a:spLocks noChangeArrowheads="1"/>
          </p:cNvSpPr>
          <p:nvPr/>
        </p:nvSpPr>
        <p:spPr bwMode="auto">
          <a:xfrm>
            <a:off x="3352800" y="2476500"/>
            <a:ext cx="9144000" cy="0"/>
          </a:xfrm>
          <a:prstGeom prst="rect">
            <a:avLst/>
          </a:prstGeom>
          <a:noFill/>
          <a:ln w="9525">
            <a:noFill/>
            <a:miter lim="800000"/>
            <a:headEnd/>
            <a:tailEnd/>
          </a:ln>
          <a:effectLst/>
        </p:spPr>
        <p:txBody>
          <a:bodyPr>
            <a:spAutoFit/>
          </a:bodyPr>
          <a:lstStyle/>
          <a:p>
            <a:endParaRPr lang="pt-BR"/>
          </a:p>
        </p:txBody>
      </p:sp>
      <p:pic>
        <p:nvPicPr>
          <p:cNvPr id="192517" name="Picture 5" descr="Tree Node-Link Vizualization">
            <a:hlinkClick r:id="rId3"/>
          </p:cNvPr>
          <p:cNvPicPr>
            <a:picLocks noChangeAspect="1" noChangeArrowheads="1"/>
          </p:cNvPicPr>
          <p:nvPr/>
        </p:nvPicPr>
        <p:blipFill>
          <a:blip r:embed="rId4" r:link="rId5"/>
          <a:srcRect/>
          <a:stretch>
            <a:fillRect/>
          </a:stretch>
        </p:blipFill>
        <p:spPr bwMode="auto">
          <a:xfrm>
            <a:off x="228600" y="1524000"/>
            <a:ext cx="8534400" cy="5238750"/>
          </a:xfrm>
          <a:prstGeom prst="rect">
            <a:avLst/>
          </a:prstGeom>
          <a:noFill/>
        </p:spPr>
      </p:pic>
    </p:spTree>
  </p:cSld>
  <p:clrMapOvr>
    <a:masterClrMapping/>
  </p:clrMapOvr>
  <p:transition>
    <p:spli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2"/>
          <p:cNvSpPr>
            <a:spLocks noGrp="1" noChangeArrowheads="1"/>
          </p:cNvSpPr>
          <p:nvPr>
            <p:ph type="title"/>
          </p:nvPr>
        </p:nvSpPr>
        <p:spPr>
          <a:noFill/>
          <a:ln/>
        </p:spPr>
        <p:txBody>
          <a:bodyPr/>
          <a:lstStyle/>
          <a:p>
            <a:pPr algn="l"/>
            <a:r>
              <a:rPr lang="en-US" sz="3200" smtClean="0">
                <a:cs typeface="Times New Roman" pitchFamily="18" charset="0"/>
              </a:rPr>
              <a:t>Icicle trees</a:t>
            </a:r>
            <a:endParaRPr lang="pt-BR" sz="3200" smtClean="0">
              <a:cs typeface="Times New Roman" pitchFamily="18" charset="0"/>
            </a:endParaRPr>
          </a:p>
        </p:txBody>
      </p:sp>
      <p:pic>
        <p:nvPicPr>
          <p:cNvPr id="193539" name="Picture 3"/>
          <p:cNvPicPr>
            <a:picLocks noChangeAspect="1" noChangeArrowheads="1"/>
          </p:cNvPicPr>
          <p:nvPr/>
        </p:nvPicPr>
        <p:blipFill>
          <a:blip r:embed="rId2"/>
          <a:srcRect/>
          <a:stretch>
            <a:fillRect/>
          </a:stretch>
        </p:blipFill>
        <p:spPr bwMode="auto">
          <a:xfrm>
            <a:off x="228600" y="1676400"/>
            <a:ext cx="8534400" cy="49530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ChangeArrowheads="1"/>
          </p:cNvSpPr>
          <p:nvPr>
            <p:ph type="title"/>
          </p:nvPr>
        </p:nvSpPr>
        <p:spPr>
          <a:noFill/>
          <a:ln/>
        </p:spPr>
        <p:txBody>
          <a:bodyPr/>
          <a:lstStyle/>
          <a:p>
            <a:r>
              <a:rPr lang="en-US" smtClean="0"/>
              <a:t>Área – Visualização Científica</a:t>
            </a:r>
            <a:endParaRPr lang="pt-BR" smtClean="0"/>
          </a:p>
        </p:txBody>
      </p:sp>
      <p:graphicFrame>
        <p:nvGraphicFramePr>
          <p:cNvPr id="6" name="Diagrama 5"/>
          <p:cNvGraphicFramePr/>
          <p:nvPr/>
        </p:nvGraphicFramePr>
        <p:xfrm>
          <a:off x="2052610" y="2166908"/>
          <a:ext cx="2701931" cy="21273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Chave direita 9"/>
          <p:cNvSpPr/>
          <p:nvPr/>
        </p:nvSpPr>
        <p:spPr bwMode="auto">
          <a:xfrm>
            <a:off x="4787900" y="2205038"/>
            <a:ext cx="357188" cy="2000250"/>
          </a:xfrm>
          <a:prstGeom prst="rightBrace">
            <a:avLst/>
          </a:prstGeom>
          <a:no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a:lstStyle/>
          <a:p>
            <a:pPr>
              <a:lnSpc>
                <a:spcPct val="93000"/>
              </a:lnSpc>
              <a:buClr>
                <a:srgbClr val="000000"/>
              </a:buClr>
              <a:buSzPct val="100000"/>
              <a:buFont typeface="Arial" charset="0"/>
              <a:buNone/>
              <a:defRPr/>
            </a:pPr>
            <a:endParaRPr lang="pt-BR"/>
          </a:p>
        </p:txBody>
      </p:sp>
      <p:sp>
        <p:nvSpPr>
          <p:cNvPr id="11" name="CaixaDeTexto 10"/>
          <p:cNvSpPr txBox="1"/>
          <p:nvPr/>
        </p:nvSpPr>
        <p:spPr>
          <a:xfrm>
            <a:off x="5287963" y="2776538"/>
            <a:ext cx="2065337" cy="885825"/>
          </a:xfrm>
          <a:prstGeom prst="rect">
            <a:avLst/>
          </a:prstGeom>
          <a:noFill/>
        </p:spPr>
        <p:txBody>
          <a:bodyPr wrap="none">
            <a:spAutoFit/>
          </a:bodyPr>
          <a:lstStyle/>
          <a:p>
            <a:pPr>
              <a:lnSpc>
                <a:spcPct val="93000"/>
              </a:lnSpc>
              <a:buClr>
                <a:srgbClr val="000000"/>
              </a:buClr>
              <a:buSzPct val="100000"/>
              <a:buFont typeface="Arial" charset="0"/>
              <a:buNone/>
              <a:defRPr/>
            </a:pPr>
            <a:r>
              <a:rPr lang="pt-BR" sz="2800" dirty="0">
                <a:solidFill>
                  <a:schemeClr val="tx1"/>
                </a:solidFill>
                <a:effectLst>
                  <a:outerShdw blurRad="38100" dist="38100" dir="2700000" algn="tl">
                    <a:srgbClr val="000000">
                      <a:alpha val="43137"/>
                    </a:srgbClr>
                  </a:outerShdw>
                </a:effectLst>
                <a:latin typeface="Tw Cen MT" pitchFamily="34" charset="0"/>
              </a:rPr>
              <a:t>Visualização </a:t>
            </a:r>
          </a:p>
          <a:p>
            <a:pPr>
              <a:lnSpc>
                <a:spcPct val="93000"/>
              </a:lnSpc>
              <a:buClr>
                <a:srgbClr val="000000"/>
              </a:buClr>
              <a:buSzPct val="100000"/>
              <a:buFont typeface="Arial" charset="0"/>
              <a:buNone/>
              <a:defRPr/>
            </a:pPr>
            <a:r>
              <a:rPr lang="pt-BR" sz="2800" dirty="0">
                <a:solidFill>
                  <a:schemeClr val="tx1"/>
                </a:solidFill>
                <a:effectLst>
                  <a:outerShdw blurRad="38100" dist="38100" dir="2700000" algn="tl">
                    <a:srgbClr val="000000">
                      <a:alpha val="43137"/>
                    </a:srgbClr>
                  </a:outerShdw>
                </a:effectLst>
                <a:latin typeface="Tw Cen MT" pitchFamily="34" charset="0"/>
              </a:rPr>
              <a:t>Científica</a:t>
            </a:r>
            <a:endParaRPr lang="pt-BR" sz="2800" dirty="0">
              <a:solidFill>
                <a:schemeClr val="tx1"/>
              </a:solidFill>
              <a:effectLst>
                <a:outerShdw blurRad="38100" dist="38100" dir="2700000" algn="tl">
                  <a:srgbClr val="000000">
                    <a:alpha val="43137"/>
                  </a:srgbClr>
                </a:outerShdw>
              </a:effectLst>
              <a:latin typeface="Tw Cen MT" pitchFamily="34" charset="0"/>
            </a:endParaRPr>
          </a:p>
        </p:txBody>
      </p:sp>
      <p:cxnSp>
        <p:nvCxnSpPr>
          <p:cNvPr id="162825" name="Conector reto 7"/>
          <p:cNvCxnSpPr>
            <a:cxnSpLocks noChangeShapeType="1"/>
          </p:cNvCxnSpPr>
          <p:nvPr/>
        </p:nvCxnSpPr>
        <p:spPr bwMode="auto">
          <a:xfrm>
            <a:off x="468313" y="4581525"/>
            <a:ext cx="8072437" cy="1588"/>
          </a:xfrm>
          <a:prstGeom prst="line">
            <a:avLst/>
          </a:prstGeom>
          <a:noFill/>
          <a:ln w="31750" algn="ctr">
            <a:solidFill>
              <a:schemeClr val="tx1"/>
            </a:solidFill>
            <a:round/>
            <a:headEnd/>
            <a:tailEnd/>
          </a:ln>
        </p:spPr>
      </p:cxnSp>
      <p:sp>
        <p:nvSpPr>
          <p:cNvPr id="12" name="Retângulo de cantos arredondados 11"/>
          <p:cNvSpPr/>
          <p:nvPr/>
        </p:nvSpPr>
        <p:spPr bwMode="auto">
          <a:xfrm>
            <a:off x="2544736" y="4757753"/>
            <a:ext cx="1714512" cy="914401"/>
          </a:xfrm>
          <a:prstGeom prst="roundRect">
            <a:avLst/>
          </a:prstGeom>
          <a:solidFill>
            <a:schemeClr val="accent1">
              <a:lumMod val="75000"/>
            </a:schemeClr>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a:lstStyle/>
          <a:p>
            <a:pPr algn="ctr">
              <a:lnSpc>
                <a:spcPct val="93000"/>
              </a:lnSpc>
              <a:buClr>
                <a:srgbClr val="000000"/>
              </a:buClr>
              <a:buSzPct val="100000"/>
              <a:buFont typeface="Arial" charset="0"/>
              <a:buNone/>
            </a:pPr>
            <a:r>
              <a:rPr lang="pt-BR" b="1">
                <a:solidFill>
                  <a:schemeClr val="bg1"/>
                </a:solidFill>
              </a:rPr>
              <a:t>Visualização da informação</a:t>
            </a:r>
          </a:p>
        </p:txBody>
      </p:sp>
    </p:spTree>
  </p:cSld>
  <p:clrMapOvr>
    <a:masterClrMapping/>
  </p:clrMapOvr>
  <p:transition>
    <p:split/>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2"/>
          <p:cNvSpPr>
            <a:spLocks noGrp="1" noChangeArrowheads="1"/>
          </p:cNvSpPr>
          <p:nvPr>
            <p:ph type="title"/>
          </p:nvPr>
        </p:nvSpPr>
        <p:spPr>
          <a:noFill/>
          <a:ln/>
        </p:spPr>
        <p:txBody>
          <a:bodyPr/>
          <a:lstStyle/>
          <a:p>
            <a:pPr algn="l"/>
            <a:r>
              <a:rPr lang="en-US" sz="3200" smtClean="0">
                <a:cs typeface="Times New Roman" pitchFamily="18" charset="0"/>
              </a:rPr>
              <a:t>Treemaps for trees</a:t>
            </a:r>
            <a:endParaRPr lang="pt-BR" sz="3200" smtClean="0">
              <a:cs typeface="Times New Roman" pitchFamily="18" charset="0"/>
            </a:endParaRPr>
          </a:p>
        </p:txBody>
      </p:sp>
      <p:pic>
        <p:nvPicPr>
          <p:cNvPr id="194563" name="Picture 3"/>
          <p:cNvPicPr>
            <a:picLocks noChangeAspect="1" noChangeArrowheads="1"/>
          </p:cNvPicPr>
          <p:nvPr/>
        </p:nvPicPr>
        <p:blipFill>
          <a:blip r:embed="rId2"/>
          <a:srcRect/>
          <a:stretch>
            <a:fillRect/>
          </a:stretch>
        </p:blipFill>
        <p:spPr bwMode="auto">
          <a:xfrm>
            <a:off x="304800" y="1752600"/>
            <a:ext cx="8382000" cy="48768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2"/>
          <p:cNvSpPr>
            <a:spLocks noGrp="1" noChangeArrowheads="1"/>
          </p:cNvSpPr>
          <p:nvPr>
            <p:ph type="title"/>
          </p:nvPr>
        </p:nvSpPr>
        <p:spPr>
          <a:noFill/>
          <a:ln/>
        </p:spPr>
        <p:txBody>
          <a:bodyPr/>
          <a:lstStyle/>
          <a:p>
            <a:pPr algn="l"/>
            <a:r>
              <a:rPr lang="en-US" sz="3200" smtClean="0">
                <a:cs typeface="Times New Roman" pitchFamily="18" charset="0"/>
              </a:rPr>
              <a:t>Adjacency Matrices</a:t>
            </a:r>
            <a:endParaRPr lang="pt-BR" sz="3200" smtClean="0">
              <a:cs typeface="Times New Roman" pitchFamily="18" charset="0"/>
            </a:endParaRPr>
          </a:p>
        </p:txBody>
      </p:sp>
      <p:pic>
        <p:nvPicPr>
          <p:cNvPr id="195587" name="Picture 3"/>
          <p:cNvPicPr>
            <a:picLocks noChangeAspect="1" noChangeArrowheads="1"/>
          </p:cNvPicPr>
          <p:nvPr/>
        </p:nvPicPr>
        <p:blipFill>
          <a:blip r:embed="rId2"/>
          <a:srcRect/>
          <a:stretch>
            <a:fillRect/>
          </a:stretch>
        </p:blipFill>
        <p:spPr bwMode="auto">
          <a:xfrm>
            <a:off x="304800" y="1676400"/>
            <a:ext cx="8458200" cy="49530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2"/>
          <p:cNvSpPr>
            <a:spLocks noGrp="1" noChangeArrowheads="1"/>
          </p:cNvSpPr>
          <p:nvPr>
            <p:ph type="title"/>
          </p:nvPr>
        </p:nvSpPr>
        <p:spPr>
          <a:noFill/>
          <a:ln/>
        </p:spPr>
        <p:txBody>
          <a:bodyPr/>
          <a:lstStyle/>
          <a:p>
            <a:pPr algn="l"/>
            <a:r>
              <a:rPr lang="en-US" sz="3200" smtClean="0">
                <a:cs typeface="Times New Roman" pitchFamily="18" charset="0"/>
              </a:rPr>
              <a:t>Node-Link diagrams for graphs</a:t>
            </a:r>
            <a:endParaRPr lang="pt-BR" sz="3200" smtClean="0">
              <a:cs typeface="Times New Roman" pitchFamily="18" charset="0"/>
            </a:endParaRPr>
          </a:p>
        </p:txBody>
      </p:sp>
      <p:sp>
        <p:nvSpPr>
          <p:cNvPr id="196611" name="Rectangle 3">
            <a:hlinkClick r:id="rId2"/>
          </p:cNvPr>
          <p:cNvSpPr>
            <a:spLocks noChangeArrowheads="1"/>
          </p:cNvSpPr>
          <p:nvPr/>
        </p:nvSpPr>
        <p:spPr bwMode="auto">
          <a:xfrm>
            <a:off x="3352800" y="2476500"/>
            <a:ext cx="9144000" cy="0"/>
          </a:xfrm>
          <a:prstGeom prst="rect">
            <a:avLst/>
          </a:prstGeom>
          <a:noFill/>
          <a:ln w="9525">
            <a:noFill/>
            <a:miter lim="800000"/>
            <a:headEnd/>
            <a:tailEnd/>
          </a:ln>
          <a:effectLst/>
        </p:spPr>
        <p:txBody>
          <a:bodyPr>
            <a:spAutoFit/>
          </a:bodyPr>
          <a:lstStyle/>
          <a:p>
            <a:endParaRPr lang="pt-BR"/>
          </a:p>
        </p:txBody>
      </p:sp>
      <p:pic>
        <p:nvPicPr>
          <p:cNvPr id="196612" name="Picture 4" descr="Graph Node-Link Visualization">
            <a:hlinkClick r:id="rId2"/>
          </p:cNvPr>
          <p:cNvPicPr>
            <a:picLocks noChangeAspect="1" noChangeArrowheads="1"/>
          </p:cNvPicPr>
          <p:nvPr/>
        </p:nvPicPr>
        <p:blipFill>
          <a:blip r:embed="rId3" r:link="rId4"/>
          <a:srcRect/>
          <a:stretch>
            <a:fillRect/>
          </a:stretch>
        </p:blipFill>
        <p:spPr bwMode="auto">
          <a:xfrm>
            <a:off x="228600" y="1524000"/>
            <a:ext cx="8610600" cy="5105400"/>
          </a:xfrm>
          <a:prstGeom prst="rect">
            <a:avLst/>
          </a:prstGeom>
          <a:noFill/>
        </p:spPr>
      </p:pic>
    </p:spTree>
  </p:cSld>
  <p:clrMapOvr>
    <a:masterClrMapping/>
  </p:clrMapOvr>
  <p:transition>
    <p:split/>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noFill/>
          <a:ln/>
        </p:spPr>
        <p:txBody>
          <a:bodyPr/>
          <a:lstStyle/>
          <a:p>
            <a:pPr algn="l"/>
            <a:r>
              <a:rPr lang="pt-BR" smtClean="0"/>
              <a:t>SPRING</a:t>
            </a:r>
          </a:p>
        </p:txBody>
      </p:sp>
      <p:sp>
        <p:nvSpPr>
          <p:cNvPr id="197635" name="Rectangle 3"/>
          <p:cNvSpPr>
            <a:spLocks noGrp="1" noChangeArrowheads="1"/>
          </p:cNvSpPr>
          <p:nvPr>
            <p:ph type="body" idx="1"/>
          </p:nvPr>
        </p:nvSpPr>
        <p:spPr>
          <a:noFill/>
          <a:ln/>
        </p:spPr>
        <p:txBody>
          <a:bodyPr/>
          <a:lstStyle/>
          <a:p>
            <a:r>
              <a:rPr lang="pt-BR" smtClean="0"/>
              <a:t>O </a:t>
            </a:r>
            <a:r>
              <a:rPr lang="pt-BR" b="1" smtClean="0"/>
              <a:t>SPRING</a:t>
            </a:r>
            <a:r>
              <a:rPr lang="pt-BR" smtClean="0"/>
              <a:t> é um SIG (</a:t>
            </a:r>
            <a:r>
              <a:rPr lang="pt-BR" b="1" smtClean="0"/>
              <a:t>S</a:t>
            </a:r>
            <a:r>
              <a:rPr lang="pt-BR" smtClean="0"/>
              <a:t>istema de </a:t>
            </a:r>
            <a:r>
              <a:rPr lang="pt-BR" b="1" smtClean="0"/>
              <a:t>I</a:t>
            </a:r>
            <a:r>
              <a:rPr lang="pt-BR" smtClean="0"/>
              <a:t>nformações </a:t>
            </a:r>
            <a:r>
              <a:rPr lang="pt-BR" b="1" smtClean="0"/>
              <a:t>G</a:t>
            </a:r>
            <a:r>
              <a:rPr lang="pt-BR" smtClean="0"/>
              <a:t>eográficas) no estado-da-arte com funções de processamento de imagens, análise espacial, modelagem numérica de terreno e consulta a bancos de dados espaciais ;</a:t>
            </a:r>
          </a:p>
          <a:p>
            <a:r>
              <a:rPr lang="pt-BR" smtClean="0"/>
              <a:t>O SPRING é um projeto do </a:t>
            </a:r>
            <a:r>
              <a:rPr lang="pt-BR" smtClean="0">
                <a:solidFill>
                  <a:schemeClr val="tx1"/>
                </a:solidFill>
              </a:rPr>
              <a:t>INPE / DPI (Divisão de Processamento de Imagens); </a:t>
            </a:r>
          </a:p>
        </p:txBody>
      </p:sp>
    </p:spTree>
  </p:cSld>
  <p:clrMapOvr>
    <a:masterClrMapping/>
  </p:clrMapOvr>
  <p:transition>
    <p:split/>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a:noFill/>
          <a:ln/>
        </p:spPr>
        <p:txBody>
          <a:bodyPr/>
          <a:lstStyle/>
          <a:p>
            <a:pPr algn="l"/>
            <a:r>
              <a:rPr lang="pt-BR" smtClean="0"/>
              <a:t>MÓDULOS DO SPRING</a:t>
            </a:r>
          </a:p>
        </p:txBody>
      </p:sp>
      <p:sp>
        <p:nvSpPr>
          <p:cNvPr id="198659" name="Rectangle 3"/>
          <p:cNvSpPr>
            <a:spLocks noGrp="1" noChangeArrowheads="1"/>
          </p:cNvSpPr>
          <p:nvPr>
            <p:ph type="body" idx="1"/>
          </p:nvPr>
        </p:nvSpPr>
        <p:spPr>
          <a:noFill/>
          <a:ln/>
        </p:spPr>
        <p:txBody>
          <a:bodyPr/>
          <a:lstStyle/>
          <a:p>
            <a:r>
              <a:rPr lang="pt-BR" sz="3200" b="1" smtClean="0"/>
              <a:t>IMPIMA</a:t>
            </a:r>
            <a:endParaRPr lang="pt-BR" sz="3200" smtClean="0"/>
          </a:p>
          <a:p>
            <a:pPr>
              <a:buFont typeface="Arial" charset="0"/>
              <a:buNone/>
            </a:pPr>
            <a:endParaRPr lang="pt-BR" sz="3200" smtClean="0"/>
          </a:p>
          <a:p>
            <a:r>
              <a:rPr lang="pt-BR" sz="3200" b="1" smtClean="0"/>
              <a:t>SPRING</a:t>
            </a:r>
            <a:endParaRPr lang="pt-BR" sz="3200" smtClean="0"/>
          </a:p>
          <a:p>
            <a:pPr>
              <a:buFont typeface="Arial" charset="0"/>
              <a:buNone/>
            </a:pPr>
            <a:endParaRPr lang="pt-BR" sz="3200" smtClean="0"/>
          </a:p>
          <a:p>
            <a:r>
              <a:rPr lang="pt-BR" sz="3200" b="1" smtClean="0"/>
              <a:t>SCARTA</a:t>
            </a:r>
            <a:endParaRPr lang="pt-BR" sz="3200" smtClean="0"/>
          </a:p>
        </p:txBody>
      </p:sp>
    </p:spTree>
  </p:cSld>
  <p:clrMapOvr>
    <a:masterClrMapping/>
  </p:clrMapOvr>
  <p:transition>
    <p:split/>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noFill/>
          <a:ln/>
        </p:spPr>
        <p:txBody>
          <a:bodyPr/>
          <a:lstStyle/>
          <a:p>
            <a:pPr algn="l"/>
            <a:r>
              <a:rPr lang="pt-BR" sz="1600" smtClean="0"/>
              <a:t>IMPIMA: utilizado para se obter uma imagem no formato GRIB, através da leitura de imagens adquiridas a partir dos sensores TM/LANDSAT-5, HRV/SPOT e AVHRR/NOAA, ou imagens nos formatos TIFF, RAW e SITIM</a:t>
            </a:r>
          </a:p>
        </p:txBody>
      </p:sp>
      <p:pic>
        <p:nvPicPr>
          <p:cNvPr id="199683" name="Picture 3"/>
          <p:cNvPicPr>
            <a:picLocks noChangeAspect="1" noChangeArrowheads="1"/>
          </p:cNvPicPr>
          <p:nvPr/>
        </p:nvPicPr>
        <p:blipFill>
          <a:blip r:embed="rId2"/>
          <a:srcRect/>
          <a:stretch>
            <a:fillRect/>
          </a:stretch>
        </p:blipFill>
        <p:spPr bwMode="auto">
          <a:xfrm>
            <a:off x="228600" y="1752600"/>
            <a:ext cx="8534400" cy="48768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2057400" y="430213"/>
            <a:ext cx="6726238" cy="1250950"/>
          </a:xfrm>
          <a:noFill/>
          <a:ln/>
        </p:spPr>
        <p:txBody>
          <a:bodyPr/>
          <a:lstStyle/>
          <a:p>
            <a:pPr algn="l"/>
            <a:r>
              <a:rPr lang="pt-BR" sz="1800" smtClean="0"/>
              <a:t>SPRING: disponibiliza as funções relacionadas à criação, manipulação de consulta ao banco de dados, funções de entrada de dados e processamento digital de imagens.</a:t>
            </a:r>
            <a:r>
              <a:rPr lang="pt-BR" sz="3200" smtClean="0"/>
              <a:t> </a:t>
            </a:r>
          </a:p>
        </p:txBody>
      </p:sp>
      <p:pic>
        <p:nvPicPr>
          <p:cNvPr id="200707" name="Picture 3"/>
          <p:cNvPicPr>
            <a:picLocks noChangeAspect="1" noChangeArrowheads="1"/>
          </p:cNvPicPr>
          <p:nvPr/>
        </p:nvPicPr>
        <p:blipFill>
          <a:blip r:embed="rId2"/>
          <a:srcRect/>
          <a:stretch>
            <a:fillRect/>
          </a:stretch>
        </p:blipFill>
        <p:spPr bwMode="auto">
          <a:xfrm>
            <a:off x="228600" y="1676400"/>
            <a:ext cx="8610600" cy="49530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noFill/>
          <a:ln/>
        </p:spPr>
        <p:txBody>
          <a:bodyPr/>
          <a:lstStyle/>
          <a:p>
            <a:pPr algn="l"/>
            <a:r>
              <a:rPr lang="pt-BR" sz="1800" smtClean="0"/>
              <a:t>SCARTA:  fornece </a:t>
            </a:r>
            <a:r>
              <a:rPr lang="pt-BR" sz="1800" smtClean="0">
                <a:cs typeface="Times New Roman" pitchFamily="18" charset="0"/>
              </a:rPr>
              <a:t>funções para que um mapa gerado no módulo principal SPRING possa ser apresentado na forma final de um documento cartográfico</a:t>
            </a:r>
          </a:p>
        </p:txBody>
      </p:sp>
      <p:pic>
        <p:nvPicPr>
          <p:cNvPr id="201731" name="Picture 3"/>
          <p:cNvPicPr>
            <a:picLocks noChangeAspect="1" noChangeArrowheads="1"/>
          </p:cNvPicPr>
          <p:nvPr/>
        </p:nvPicPr>
        <p:blipFill>
          <a:blip r:embed="rId2"/>
          <a:srcRect/>
          <a:stretch>
            <a:fillRect/>
          </a:stretch>
        </p:blipFill>
        <p:spPr bwMode="auto">
          <a:xfrm>
            <a:off x="228600" y="1524000"/>
            <a:ext cx="8534400" cy="51054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noFill/>
          <a:ln/>
        </p:spPr>
        <p:txBody>
          <a:bodyPr/>
          <a:lstStyle/>
          <a:p>
            <a:pPr algn="l"/>
            <a:endParaRPr lang="pt-BR" smtClean="0"/>
          </a:p>
        </p:txBody>
      </p:sp>
      <p:sp>
        <p:nvSpPr>
          <p:cNvPr id="202755" name="Rectangle 3"/>
          <p:cNvSpPr>
            <a:spLocks noGrp="1" noChangeArrowheads="1"/>
          </p:cNvSpPr>
          <p:nvPr>
            <p:ph type="body" idx="1"/>
          </p:nvPr>
        </p:nvSpPr>
        <p:spPr>
          <a:xfrm>
            <a:off x="457200" y="1828800"/>
            <a:ext cx="8228013" cy="3687763"/>
          </a:xfrm>
          <a:noFill/>
          <a:ln/>
        </p:spPr>
        <p:txBody>
          <a:bodyPr/>
          <a:lstStyle/>
          <a:p>
            <a:pPr>
              <a:buFont typeface="Arial" charset="0"/>
              <a:buNone/>
            </a:pPr>
            <a:endParaRPr lang="pt-BR" sz="2800" smtClean="0"/>
          </a:p>
          <a:p>
            <a:endParaRPr lang="pt-BR" sz="2800" smtClean="0"/>
          </a:p>
        </p:txBody>
      </p:sp>
      <p:pic>
        <p:nvPicPr>
          <p:cNvPr id="202756" name="Picture 4" descr="ilha"/>
          <p:cNvPicPr>
            <a:picLocks noChangeAspect="1" noChangeArrowheads="1"/>
          </p:cNvPicPr>
          <p:nvPr/>
        </p:nvPicPr>
        <p:blipFill>
          <a:blip r:embed="rId2" cstate="print"/>
          <a:srcRect/>
          <a:stretch>
            <a:fillRect/>
          </a:stretch>
        </p:blipFill>
        <p:spPr bwMode="auto">
          <a:xfrm>
            <a:off x="457200" y="838200"/>
            <a:ext cx="7924800" cy="4724400"/>
          </a:xfrm>
          <a:prstGeom prst="rect">
            <a:avLst/>
          </a:prstGeom>
          <a:noFill/>
        </p:spPr>
      </p:pic>
      <p:sp>
        <p:nvSpPr>
          <p:cNvPr id="202757" name="Rectangle 5"/>
          <p:cNvSpPr>
            <a:spLocks noChangeArrowheads="1"/>
          </p:cNvSpPr>
          <p:nvPr/>
        </p:nvSpPr>
        <p:spPr bwMode="auto">
          <a:xfrm>
            <a:off x="304800" y="5638800"/>
            <a:ext cx="8229600" cy="573088"/>
          </a:xfrm>
          <a:prstGeom prst="rect">
            <a:avLst/>
          </a:prstGeom>
          <a:noFill/>
          <a:ln w="9525">
            <a:noFill/>
            <a:miter lim="800000"/>
            <a:headEnd/>
            <a:tailEnd/>
          </a:ln>
          <a:effectLst/>
        </p:spPr>
        <p:txBody>
          <a:bodyPr>
            <a:spAutoFit/>
          </a:bodyPr>
          <a:lstStyle/>
          <a:p>
            <a:pPr eaLnBrk="0" hangingPunct="0">
              <a:lnSpc>
                <a:spcPct val="93000"/>
              </a:lnSpc>
              <a:buClr>
                <a:srgbClr val="000000"/>
              </a:buClr>
              <a:buSzPct val="100000"/>
              <a:buFont typeface="Arial" charset="0"/>
              <a:buNone/>
            </a:pPr>
            <a:r>
              <a:rPr lang="en-GB" sz="1000">
                <a:solidFill>
                  <a:schemeClr val="tx1"/>
                </a:solidFill>
              </a:rPr>
              <a:t>Imagem da ilha feita pelo homem na costa de </a:t>
            </a:r>
            <a:r>
              <a:rPr lang="en-GB" sz="1000" b="1">
                <a:solidFill>
                  <a:schemeClr val="tx1"/>
                </a:solidFill>
              </a:rPr>
              <a:t>Dubai</a:t>
            </a:r>
            <a:r>
              <a:rPr lang="en-GB" sz="1000">
                <a:solidFill>
                  <a:schemeClr val="tx1"/>
                </a:solidFill>
              </a:rPr>
              <a:t> no </a:t>
            </a:r>
            <a:r>
              <a:rPr lang="en-GB" sz="1000" b="1">
                <a:solidFill>
                  <a:schemeClr val="tx1"/>
                </a:solidFill>
              </a:rPr>
              <a:t>Golfo Pérsico</a:t>
            </a:r>
            <a:r>
              <a:rPr lang="en-GB" sz="1000">
                <a:solidFill>
                  <a:schemeClr val="tx1"/>
                </a:solidFill>
              </a:rPr>
              <a:t>.</a:t>
            </a:r>
            <a:br>
              <a:rPr lang="en-GB" sz="1000">
                <a:solidFill>
                  <a:schemeClr val="tx1"/>
                </a:solidFill>
              </a:rPr>
            </a:br>
            <a:r>
              <a:rPr lang="en-GB" sz="1000">
                <a:solidFill>
                  <a:schemeClr val="tx1"/>
                </a:solidFill>
              </a:rPr>
              <a:t>Ela está sendo construída no canal do porto do Emirado Jebel Ali.</a:t>
            </a:r>
            <a:br>
              <a:rPr lang="en-GB" sz="1000">
                <a:solidFill>
                  <a:schemeClr val="tx1"/>
                </a:solidFill>
              </a:rPr>
            </a:br>
            <a:r>
              <a:rPr lang="en-GB" sz="1000">
                <a:solidFill>
                  <a:schemeClr val="tx1"/>
                </a:solidFill>
              </a:rPr>
              <a:t>Quando estiver pronta terá aproximadamente 1.800 residências, um parque aquático temático, shopping centers, cinemas e muito mais.</a:t>
            </a:r>
            <a:r>
              <a:rPr lang="en-GB" sz="1400">
                <a:solidFill>
                  <a:schemeClr val="tx1"/>
                </a:solidFill>
              </a:rPr>
              <a:t> </a:t>
            </a:r>
            <a:endParaRPr lang="en-GB">
              <a:solidFill>
                <a:schemeClr val="tx1"/>
              </a:solidFill>
            </a:endParaRPr>
          </a:p>
        </p:txBody>
      </p:sp>
    </p:spTree>
  </p:cSld>
  <p:clrMapOvr>
    <a:masterClrMapping/>
  </p:clrMapOvr>
  <p:transition>
    <p:split/>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noFill/>
          <a:ln/>
        </p:spPr>
        <p:txBody>
          <a:bodyPr/>
          <a:lstStyle/>
          <a:p>
            <a:pPr algn="l"/>
            <a:r>
              <a:rPr lang="pt-BR" smtClean="0"/>
              <a:t>RATIONAL ROSE</a:t>
            </a:r>
          </a:p>
        </p:txBody>
      </p:sp>
      <p:sp>
        <p:nvSpPr>
          <p:cNvPr id="203779" name="Rectangle 3"/>
          <p:cNvSpPr>
            <a:spLocks noGrp="1" noChangeArrowheads="1"/>
          </p:cNvSpPr>
          <p:nvPr>
            <p:ph type="body" idx="1"/>
          </p:nvPr>
        </p:nvSpPr>
        <p:spPr>
          <a:noFill/>
          <a:ln/>
        </p:spPr>
        <p:txBody>
          <a:bodyPr/>
          <a:lstStyle/>
          <a:p>
            <a:pPr>
              <a:buFont typeface="Arial" charset="0"/>
              <a:buNone/>
            </a:pPr>
            <a:r>
              <a:rPr lang="pt-BR" sz="2400" smtClean="0"/>
              <a:t>Conjunto de ferramentas visuais que possibilitam a modelagem visual das regras de negócios de um sistema de computador a ser desenvolvido.</a:t>
            </a:r>
          </a:p>
        </p:txBody>
      </p:sp>
      <p:pic>
        <p:nvPicPr>
          <p:cNvPr id="203780" name="Picture 4" descr="rose"/>
          <p:cNvPicPr>
            <a:picLocks noChangeAspect="1" noChangeArrowheads="1"/>
          </p:cNvPicPr>
          <p:nvPr/>
        </p:nvPicPr>
        <p:blipFill>
          <a:blip r:embed="rId2"/>
          <a:srcRect/>
          <a:stretch>
            <a:fillRect/>
          </a:stretch>
        </p:blipFill>
        <p:spPr bwMode="auto">
          <a:xfrm>
            <a:off x="228600" y="2743200"/>
            <a:ext cx="8686800" cy="3886200"/>
          </a:xfrm>
          <a:prstGeom prst="rect">
            <a:avLst/>
          </a:prstGeom>
          <a:noFill/>
        </p:spPr>
      </p:pic>
    </p:spTree>
  </p:cSld>
  <p:clrMapOvr>
    <a:masterClrMapping/>
  </p:clrMapOvr>
  <p:transition>
    <p:spli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ChangeArrowheads="1"/>
          </p:cNvSpPr>
          <p:nvPr>
            <p:ph type="title"/>
          </p:nvPr>
        </p:nvSpPr>
        <p:spPr>
          <a:noFill/>
          <a:ln/>
        </p:spPr>
        <p:txBody>
          <a:bodyPr/>
          <a:lstStyle/>
          <a:p>
            <a:r>
              <a:rPr lang="en-US" smtClean="0"/>
              <a:t>FlowVis – Visualização de Fluxos</a:t>
            </a:r>
            <a:endParaRPr lang="pt-BR" smtClean="0"/>
          </a:p>
        </p:txBody>
      </p:sp>
      <p:sp>
        <p:nvSpPr>
          <p:cNvPr id="163843" name="Rectangle 3"/>
          <p:cNvSpPr>
            <a:spLocks noGrp="1" noChangeArrowheads="1"/>
          </p:cNvSpPr>
          <p:nvPr>
            <p:ph type="body" idx="1"/>
          </p:nvPr>
        </p:nvSpPr>
        <p:spPr>
          <a:noFill/>
          <a:ln/>
        </p:spPr>
        <p:txBody>
          <a:bodyPr/>
          <a:lstStyle/>
          <a:p>
            <a:r>
              <a:rPr lang="en-US" sz="2600" smtClean="0"/>
              <a:t>Esse programa foi projetado para visualização de fluxos de dados interativos. O fluxo de dados é apresentado, usando-se várias técnicas de fluxo de visualização.</a:t>
            </a:r>
          </a:p>
          <a:p>
            <a:r>
              <a:rPr lang="en-US" sz="2600" smtClean="0"/>
              <a:t>Características:</a:t>
            </a:r>
          </a:p>
          <a:p>
            <a:pPr lvl="1"/>
            <a:r>
              <a:rPr lang="en-US" sz="2400" smtClean="0"/>
              <a:t>Duas camadas de fluxo de visualização;</a:t>
            </a:r>
          </a:p>
          <a:p>
            <a:pPr lvl="1"/>
            <a:r>
              <a:rPr lang="en-US" sz="2400" smtClean="0"/>
              <a:t>Fluxos codificados por cor: velocidade, direção e etc;</a:t>
            </a:r>
          </a:p>
          <a:p>
            <a:pPr lvl="1"/>
            <a:r>
              <a:rPr lang="en-US" sz="2400" smtClean="0"/>
              <a:t>Métodos de integração de linhas: </a:t>
            </a:r>
            <a:r>
              <a:rPr lang="pt-BR" sz="2400" smtClean="0"/>
              <a:t>Euler, Runge-Kutta</a:t>
            </a:r>
            <a:endParaRPr lang="en-US" sz="2400" smtClean="0"/>
          </a:p>
          <a:p>
            <a:r>
              <a:rPr lang="en-US" sz="2600" smtClean="0"/>
              <a:t>Requisitos: Microsoft Windows com OpenGL</a:t>
            </a:r>
          </a:p>
          <a:p>
            <a:endParaRPr lang="en-US" sz="2600" smtClean="0"/>
          </a:p>
          <a:p>
            <a:endParaRPr lang="en-US" sz="2600" smtClean="0"/>
          </a:p>
          <a:p>
            <a:pPr lvl="1"/>
            <a:endParaRPr lang="pt-BR" sz="2400" smtClean="0"/>
          </a:p>
        </p:txBody>
      </p:sp>
    </p:spTree>
  </p:cSld>
  <p:clrMapOvr>
    <a:masterClrMapping/>
  </p:clrMapOvr>
  <p:transition>
    <p:split/>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noFill/>
          <a:ln/>
        </p:spPr>
        <p:txBody>
          <a:bodyPr/>
          <a:lstStyle/>
          <a:p>
            <a:r>
              <a:rPr lang="pt-BR" smtClean="0"/>
              <a:t>Rose: Diagrama de Use Case</a:t>
            </a:r>
          </a:p>
        </p:txBody>
      </p:sp>
      <p:pic>
        <p:nvPicPr>
          <p:cNvPr id="204803" name="Picture 3"/>
          <p:cNvPicPr>
            <a:picLocks noChangeAspect="1" noChangeArrowheads="1"/>
          </p:cNvPicPr>
          <p:nvPr>
            <p:ph type="body" idx="1"/>
          </p:nvPr>
        </p:nvPicPr>
        <p:blipFill>
          <a:blip r:embed="rId2"/>
          <a:srcRect/>
          <a:stretch>
            <a:fillRect/>
          </a:stretch>
        </p:blipFill>
        <p:spPr>
          <a:xfrm>
            <a:off x="2771775" y="1628775"/>
            <a:ext cx="3683000" cy="4497388"/>
          </a:xfrm>
        </p:spPr>
      </p:pic>
    </p:spTree>
  </p:cSld>
  <p:clrMapOvr>
    <a:masterClrMapping/>
  </p:clrMapOvr>
  <p:transition>
    <p:spli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a:noFill/>
          <a:ln/>
        </p:spPr>
        <p:txBody>
          <a:bodyPr/>
          <a:lstStyle/>
          <a:p>
            <a:r>
              <a:rPr lang="pt-BR" smtClean="0"/>
              <a:t>Rose: Diagrama de Sequência</a:t>
            </a:r>
          </a:p>
        </p:txBody>
      </p:sp>
      <p:sp>
        <p:nvSpPr>
          <p:cNvPr id="205827" name="Rectangle 3"/>
          <p:cNvSpPr>
            <a:spLocks noGrp="1" noChangeArrowheads="1"/>
          </p:cNvSpPr>
          <p:nvPr>
            <p:ph type="body" idx="1"/>
          </p:nvPr>
        </p:nvSpPr>
        <p:spPr>
          <a:noFill/>
          <a:ln/>
        </p:spPr>
        <p:txBody>
          <a:bodyPr/>
          <a:lstStyle/>
          <a:p>
            <a:endParaRPr lang="pt-BR" smtClean="0"/>
          </a:p>
        </p:txBody>
      </p:sp>
      <p:pic>
        <p:nvPicPr>
          <p:cNvPr id="205828" name="Picture 4" descr="diagrama_seq"/>
          <p:cNvPicPr>
            <a:picLocks noChangeAspect="1" noChangeArrowheads="1"/>
          </p:cNvPicPr>
          <p:nvPr/>
        </p:nvPicPr>
        <p:blipFill>
          <a:blip r:embed="rId2"/>
          <a:srcRect/>
          <a:stretch>
            <a:fillRect/>
          </a:stretch>
        </p:blipFill>
        <p:spPr bwMode="auto">
          <a:xfrm>
            <a:off x="1258888" y="1628775"/>
            <a:ext cx="6553200" cy="4392613"/>
          </a:xfrm>
          <a:prstGeom prst="rect">
            <a:avLst/>
          </a:prstGeom>
          <a:noFill/>
        </p:spPr>
      </p:pic>
    </p:spTree>
  </p:cSld>
  <p:clrMapOvr>
    <a:masterClrMapping/>
  </p:clrMapOvr>
  <p:transition>
    <p:split/>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a:noFill/>
          <a:ln/>
        </p:spPr>
        <p:txBody>
          <a:bodyPr/>
          <a:lstStyle/>
          <a:p>
            <a:r>
              <a:rPr lang="pt-BR" smtClean="0"/>
              <a:t>Rose: Diagrama de Classe</a:t>
            </a:r>
          </a:p>
        </p:txBody>
      </p:sp>
      <p:sp>
        <p:nvSpPr>
          <p:cNvPr id="206851" name="Rectangle 3"/>
          <p:cNvSpPr>
            <a:spLocks noGrp="1" noChangeArrowheads="1"/>
          </p:cNvSpPr>
          <p:nvPr>
            <p:ph type="body" idx="1"/>
          </p:nvPr>
        </p:nvSpPr>
        <p:spPr>
          <a:noFill/>
          <a:ln/>
        </p:spPr>
        <p:txBody>
          <a:bodyPr/>
          <a:lstStyle/>
          <a:p>
            <a:pPr>
              <a:buFont typeface="Arial" charset="0"/>
              <a:buNone/>
            </a:pPr>
            <a:endParaRPr lang="pt-BR" smtClean="0"/>
          </a:p>
        </p:txBody>
      </p:sp>
      <p:pic>
        <p:nvPicPr>
          <p:cNvPr id="206852" name="Picture 4" descr="diagrama_clas"/>
          <p:cNvPicPr>
            <a:picLocks noChangeAspect="1" noChangeArrowheads="1"/>
          </p:cNvPicPr>
          <p:nvPr/>
        </p:nvPicPr>
        <p:blipFill>
          <a:blip r:embed="rId2"/>
          <a:srcRect/>
          <a:stretch>
            <a:fillRect/>
          </a:stretch>
        </p:blipFill>
        <p:spPr bwMode="auto">
          <a:xfrm>
            <a:off x="1547813" y="1700213"/>
            <a:ext cx="6337300" cy="4249737"/>
          </a:xfrm>
          <a:prstGeom prst="rect">
            <a:avLst/>
          </a:prstGeom>
          <a:noFill/>
        </p:spPr>
      </p:pic>
    </p:spTree>
  </p:cSld>
  <p:clrMapOvr>
    <a:masterClrMapping/>
  </p:clrMapOvr>
  <p:transition>
    <p:split/>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a:noFill/>
          <a:ln/>
        </p:spPr>
        <p:txBody>
          <a:bodyPr/>
          <a:lstStyle/>
          <a:p>
            <a:r>
              <a:rPr lang="pt-BR" smtClean="0"/>
              <a:t>Rose: Diagrama de Estado</a:t>
            </a:r>
          </a:p>
        </p:txBody>
      </p:sp>
      <p:sp>
        <p:nvSpPr>
          <p:cNvPr id="207875" name="Rectangle 3"/>
          <p:cNvSpPr>
            <a:spLocks noGrp="1" noChangeArrowheads="1"/>
          </p:cNvSpPr>
          <p:nvPr>
            <p:ph type="body" idx="1"/>
          </p:nvPr>
        </p:nvSpPr>
        <p:spPr>
          <a:noFill/>
          <a:ln/>
        </p:spPr>
        <p:txBody>
          <a:bodyPr/>
          <a:lstStyle/>
          <a:p>
            <a:endParaRPr lang="pt-BR" smtClean="0"/>
          </a:p>
        </p:txBody>
      </p:sp>
      <p:pic>
        <p:nvPicPr>
          <p:cNvPr id="207876" name="Picture 4" descr="diagrama_estado"/>
          <p:cNvPicPr>
            <a:picLocks noChangeAspect="1" noChangeArrowheads="1"/>
          </p:cNvPicPr>
          <p:nvPr/>
        </p:nvPicPr>
        <p:blipFill>
          <a:blip r:embed="rId2"/>
          <a:srcRect/>
          <a:stretch>
            <a:fillRect/>
          </a:stretch>
        </p:blipFill>
        <p:spPr bwMode="auto">
          <a:xfrm>
            <a:off x="1692275" y="1844675"/>
            <a:ext cx="5184775" cy="4037013"/>
          </a:xfrm>
          <a:prstGeom prst="rect">
            <a:avLst/>
          </a:prstGeom>
          <a:noFill/>
        </p:spPr>
      </p:pic>
    </p:spTree>
  </p:cSld>
  <p:clrMapOvr>
    <a:masterClrMapping/>
  </p:clrMapOvr>
  <p:transition>
    <p:split/>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a:noFill/>
          <a:ln/>
        </p:spPr>
        <p:txBody>
          <a:bodyPr/>
          <a:lstStyle/>
          <a:p>
            <a:pPr algn="l"/>
            <a:r>
              <a:rPr lang="pt-BR" smtClean="0"/>
              <a:t>MITAKA</a:t>
            </a:r>
          </a:p>
        </p:txBody>
      </p:sp>
      <p:sp>
        <p:nvSpPr>
          <p:cNvPr id="208899" name="Rectangle 3"/>
          <p:cNvSpPr>
            <a:spLocks noGrp="1" noChangeArrowheads="1"/>
          </p:cNvSpPr>
          <p:nvPr>
            <p:ph type="body" idx="1"/>
          </p:nvPr>
        </p:nvSpPr>
        <p:spPr>
          <a:noFill/>
          <a:ln/>
        </p:spPr>
        <p:txBody>
          <a:bodyPr/>
          <a:lstStyle/>
          <a:p>
            <a:pPr>
              <a:lnSpc>
                <a:spcPct val="83000"/>
              </a:lnSpc>
            </a:pPr>
            <a:r>
              <a:rPr lang="pt-BR" smtClean="0"/>
              <a:t>Software de Visualização teórico e computacional de informações astronômicas;</a:t>
            </a:r>
          </a:p>
          <a:p>
            <a:pPr>
              <a:lnSpc>
                <a:spcPct val="83000"/>
              </a:lnSpc>
            </a:pPr>
            <a:r>
              <a:rPr lang="pt-BR" smtClean="0"/>
              <a:t>Projeto desenvolvido por Four Dimensional Digital Universe (4D2U) do National Astronomical Observatory of Japan(NAOJ).</a:t>
            </a:r>
          </a:p>
          <a:p>
            <a:pPr>
              <a:lnSpc>
                <a:spcPct val="83000"/>
              </a:lnSpc>
            </a:pPr>
            <a:r>
              <a:rPr lang="pt-BR" smtClean="0"/>
              <a:t>Mitaka é otimizado para 3D visualizações sobre múltiplo ecrãs à 4D2U;</a:t>
            </a:r>
          </a:p>
          <a:p>
            <a:pPr>
              <a:lnSpc>
                <a:spcPct val="83000"/>
              </a:lnSpc>
            </a:pPr>
            <a:r>
              <a:rPr lang="pt-BR" smtClean="0"/>
              <a:t>Possibilitam os usuários navegarem da Terra até as margens do Universo que se tem conhecimento.</a:t>
            </a:r>
          </a:p>
        </p:txBody>
      </p:sp>
    </p:spTree>
  </p:cSld>
  <p:clrMapOvr>
    <a:masterClrMapping/>
  </p:clrMapOvr>
  <p:transition>
    <p:split/>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noFill/>
          <a:ln/>
        </p:spPr>
        <p:txBody>
          <a:bodyPr/>
          <a:lstStyle/>
          <a:p>
            <a:pPr algn="l"/>
            <a:r>
              <a:rPr lang="pt-BR" smtClean="0"/>
              <a:t>MITAKA</a:t>
            </a:r>
          </a:p>
        </p:txBody>
      </p:sp>
      <p:pic>
        <p:nvPicPr>
          <p:cNvPr id="209923" name="Picture 3"/>
          <p:cNvPicPr>
            <a:picLocks noChangeAspect="1" noChangeArrowheads="1"/>
          </p:cNvPicPr>
          <p:nvPr/>
        </p:nvPicPr>
        <p:blipFill>
          <a:blip r:embed="rId2"/>
          <a:srcRect/>
          <a:stretch>
            <a:fillRect/>
          </a:stretch>
        </p:blipFill>
        <p:spPr bwMode="auto">
          <a:xfrm>
            <a:off x="304800" y="1600200"/>
            <a:ext cx="8534400" cy="5029200"/>
          </a:xfrm>
          <a:prstGeom prst="rect">
            <a:avLst/>
          </a:prstGeom>
          <a:noFill/>
          <a:ln w="9525">
            <a:noFill/>
            <a:miter lim="800000"/>
            <a:headEnd/>
            <a:tailEnd/>
          </a:ln>
          <a:effectLst/>
        </p:spPr>
      </p:pic>
    </p:spTree>
  </p:cSld>
  <p:clrMapOvr>
    <a:masterClrMapping/>
  </p:clrMapOvr>
  <p:transition>
    <p:split/>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2"/>
          <p:cNvSpPr>
            <a:spLocks noGrp="1" noChangeArrowheads="1"/>
          </p:cNvSpPr>
          <p:nvPr>
            <p:ph type="ctrTitle" idx="4294967295"/>
          </p:nvPr>
        </p:nvSpPr>
        <p:spPr>
          <a:xfrm>
            <a:off x="685800" y="2130425"/>
            <a:ext cx="7772400" cy="1470025"/>
          </a:xfrm>
          <a:noFill/>
          <a:ln/>
        </p:spPr>
        <p:txBody>
          <a:bodyPr/>
          <a:lstStyle/>
          <a:p>
            <a:pPr eaLnBrk="1" hangingPunct="1"/>
            <a:r>
              <a:rPr lang="pt-BR" sz="5100" smtClean="0">
                <a:latin typeface="Verdana" pitchFamily="34" charset="0"/>
              </a:rPr>
              <a:t>Visualização da Informação</a:t>
            </a:r>
          </a:p>
        </p:txBody>
      </p:sp>
      <p:sp>
        <p:nvSpPr>
          <p:cNvPr id="210947" name="Rectangle 4"/>
          <p:cNvSpPr>
            <a:spLocks noGrp="1" noChangeArrowheads="1"/>
          </p:cNvSpPr>
          <p:nvPr>
            <p:ph type="subTitle" idx="4294967295"/>
          </p:nvPr>
        </p:nvSpPr>
        <p:spPr>
          <a:xfrm>
            <a:off x="611188" y="3886200"/>
            <a:ext cx="7921625" cy="2566988"/>
          </a:xfrm>
          <a:noFill/>
          <a:ln/>
        </p:spPr>
        <p:txBody>
          <a:bodyPr/>
          <a:lstStyle/>
          <a:p>
            <a:pPr marL="0" indent="0" algn="ctr" eaLnBrk="1" hangingPunct="1">
              <a:lnSpc>
                <a:spcPct val="73000"/>
              </a:lnSpc>
              <a:buFont typeface="Arial" charset="0"/>
              <a:buNone/>
            </a:pPr>
            <a:r>
              <a:rPr lang="pt-BR" sz="3300" smtClean="0">
                <a:latin typeface="Adobe Garamond Pro Bold" pitchFamily="18" charset="0"/>
              </a:rPr>
              <a:t>3ds Max – análise das soluções encontradas pelo fabricante para visualização e alteração da informação em um projeto de animação</a:t>
            </a:r>
          </a:p>
          <a:p>
            <a:pPr marL="0" indent="0" algn="ctr" eaLnBrk="1" hangingPunct="1">
              <a:lnSpc>
                <a:spcPct val="73000"/>
              </a:lnSpc>
              <a:buFont typeface="Arial" charset="0"/>
              <a:buNone/>
            </a:pPr>
            <a:endParaRPr lang="pt-BR" sz="3300" smtClean="0">
              <a:latin typeface="Adobe Garamond Pro Bold" pitchFamily="18" charset="0"/>
            </a:endParaRPr>
          </a:p>
          <a:p>
            <a:pPr marL="0" indent="0" algn="ctr" eaLnBrk="1" hangingPunct="1">
              <a:lnSpc>
                <a:spcPct val="73000"/>
              </a:lnSpc>
              <a:buFont typeface="Arial" charset="0"/>
              <a:buNone/>
            </a:pPr>
            <a:r>
              <a:rPr lang="pt-BR" sz="2500" smtClean="0">
                <a:latin typeface="Adobe Garamond Pro Bold" pitchFamily="18" charset="0"/>
              </a:rPr>
              <a:t>Webert Vieira Arantes</a:t>
            </a:r>
          </a:p>
        </p:txBody>
      </p:sp>
    </p:spTree>
  </p:cSld>
  <p:clrMapOvr>
    <a:masterClrMapping/>
  </p:clrMapOvr>
  <p:transition>
    <p:spli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p:cNvPicPr>
            <a:picLocks noChangeAspect="1" noChangeArrowheads="1"/>
          </p:cNvPicPr>
          <p:nvPr/>
        </p:nvPicPr>
        <p:blipFill>
          <a:blip r:embed="rId2"/>
          <a:srcRect b="3351"/>
          <a:stretch>
            <a:fillRect/>
          </a:stretch>
        </p:blipFill>
        <p:spPr bwMode="auto">
          <a:xfrm>
            <a:off x="1785938" y="1143000"/>
            <a:ext cx="6929437" cy="5357813"/>
          </a:xfrm>
          <a:prstGeom prst="rect">
            <a:avLst/>
          </a:prstGeom>
          <a:noFill/>
          <a:ln w="9525">
            <a:noFill/>
            <a:miter lim="800000"/>
            <a:headEnd/>
            <a:tailEnd/>
          </a:ln>
        </p:spPr>
      </p:pic>
      <p:sp>
        <p:nvSpPr>
          <p:cNvPr id="212995" name="CaixaDeTexto 2"/>
          <p:cNvSpPr txBox="1">
            <a:spLocks noChangeArrowheads="1"/>
          </p:cNvSpPr>
          <p:nvPr/>
        </p:nvSpPr>
        <p:spPr bwMode="auto">
          <a:xfrm>
            <a:off x="4429125" y="642938"/>
            <a:ext cx="2357438" cy="369887"/>
          </a:xfrm>
          <a:prstGeom prst="rect">
            <a:avLst/>
          </a:prstGeom>
          <a:noFill/>
          <a:ln w="9525">
            <a:noFill/>
            <a:miter lim="800000"/>
            <a:headEnd/>
            <a:tailEnd/>
          </a:ln>
        </p:spPr>
        <p:txBody>
          <a:bodyPr>
            <a:spAutoFit/>
          </a:bodyPr>
          <a:lstStyle/>
          <a:p>
            <a:pPr defTabSz="914400"/>
            <a:r>
              <a:rPr lang="pt-BR">
                <a:solidFill>
                  <a:schemeClr val="tx1"/>
                </a:solidFill>
              </a:rPr>
              <a:t>SCHEMATIC VIEW</a:t>
            </a:r>
          </a:p>
        </p:txBody>
      </p:sp>
    </p:spTree>
  </p:cSld>
  <p:clrMapOvr>
    <a:masterClrMapping/>
  </p:clrMapOvr>
  <p:transition>
    <p:split/>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4018" name="Picture 2"/>
          <p:cNvPicPr>
            <a:picLocks noChangeAspect="1" noChangeArrowheads="1"/>
          </p:cNvPicPr>
          <p:nvPr/>
        </p:nvPicPr>
        <p:blipFill>
          <a:blip r:embed="rId2"/>
          <a:srcRect l="12305" t="9639" r="23804" b="29189"/>
          <a:stretch>
            <a:fillRect/>
          </a:stretch>
        </p:blipFill>
        <p:spPr bwMode="auto">
          <a:xfrm>
            <a:off x="1643063" y="1285875"/>
            <a:ext cx="6715125" cy="5143500"/>
          </a:xfrm>
          <a:prstGeom prst="rect">
            <a:avLst/>
          </a:prstGeom>
          <a:noFill/>
          <a:ln w="9525">
            <a:noFill/>
            <a:miter lim="800000"/>
            <a:headEnd/>
            <a:tailEnd/>
          </a:ln>
        </p:spPr>
      </p:pic>
      <p:sp>
        <p:nvSpPr>
          <p:cNvPr id="214019" name="CaixaDeTexto 2"/>
          <p:cNvSpPr txBox="1">
            <a:spLocks noChangeArrowheads="1"/>
          </p:cNvSpPr>
          <p:nvPr/>
        </p:nvSpPr>
        <p:spPr bwMode="auto">
          <a:xfrm>
            <a:off x="4214813" y="714375"/>
            <a:ext cx="1857375" cy="369888"/>
          </a:xfrm>
          <a:prstGeom prst="rect">
            <a:avLst/>
          </a:prstGeom>
          <a:noFill/>
          <a:ln w="9525">
            <a:noFill/>
            <a:miter lim="800000"/>
            <a:headEnd/>
            <a:tailEnd/>
          </a:ln>
        </p:spPr>
        <p:txBody>
          <a:bodyPr>
            <a:spAutoFit/>
          </a:bodyPr>
          <a:lstStyle/>
          <a:p>
            <a:pPr defTabSz="914400"/>
            <a:r>
              <a:rPr lang="pt-BR">
                <a:solidFill>
                  <a:schemeClr val="tx1"/>
                </a:solidFill>
              </a:rPr>
              <a:t>LIGHT LISTER</a:t>
            </a:r>
          </a:p>
        </p:txBody>
      </p:sp>
    </p:spTree>
  </p:cSld>
  <p:clrMapOvr>
    <a:masterClrMapping/>
  </p:clrMapOvr>
  <p:transition>
    <p:split/>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p:cNvPicPr>
            <a:picLocks noChangeAspect="1" noChangeArrowheads="1"/>
          </p:cNvPicPr>
          <p:nvPr/>
        </p:nvPicPr>
        <p:blipFill>
          <a:blip r:embed="rId2"/>
          <a:srcRect l="27539" t="18311" r="41406" b="40674"/>
          <a:stretch>
            <a:fillRect/>
          </a:stretch>
        </p:blipFill>
        <p:spPr bwMode="auto">
          <a:xfrm>
            <a:off x="3214688" y="1928813"/>
            <a:ext cx="3786187" cy="4000500"/>
          </a:xfrm>
          <a:prstGeom prst="rect">
            <a:avLst/>
          </a:prstGeom>
          <a:noFill/>
          <a:ln w="9525">
            <a:noFill/>
            <a:miter lim="800000"/>
            <a:headEnd/>
            <a:tailEnd/>
          </a:ln>
        </p:spPr>
      </p:pic>
      <p:sp>
        <p:nvSpPr>
          <p:cNvPr id="215043" name="CaixaDeTexto 4"/>
          <p:cNvSpPr txBox="1">
            <a:spLocks noChangeArrowheads="1"/>
          </p:cNvSpPr>
          <p:nvPr/>
        </p:nvSpPr>
        <p:spPr bwMode="auto">
          <a:xfrm>
            <a:off x="3643313" y="1071563"/>
            <a:ext cx="3214687" cy="369887"/>
          </a:xfrm>
          <a:prstGeom prst="rect">
            <a:avLst/>
          </a:prstGeom>
          <a:noFill/>
          <a:ln w="9525">
            <a:noFill/>
            <a:miter lim="800000"/>
            <a:headEnd/>
            <a:tailEnd/>
          </a:ln>
        </p:spPr>
        <p:txBody>
          <a:bodyPr>
            <a:spAutoFit/>
          </a:bodyPr>
          <a:lstStyle/>
          <a:p>
            <a:pPr defTabSz="914400"/>
            <a:r>
              <a:rPr lang="pt-BR">
                <a:solidFill>
                  <a:schemeClr val="tx1"/>
                </a:solidFill>
              </a:rPr>
              <a:t>High Dynamic Range Image</a:t>
            </a:r>
          </a:p>
        </p:txBody>
      </p:sp>
    </p:spTree>
  </p:cSld>
  <p:clrMapOvr>
    <a:masterClrMapping/>
  </p:clrMapOvr>
  <p:transition>
    <p:spli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noFill/>
          <a:ln/>
        </p:spPr>
        <p:txBody>
          <a:bodyPr/>
          <a:lstStyle/>
          <a:p>
            <a:r>
              <a:rPr lang="en-US" smtClean="0"/>
              <a:t>Tela Principal</a:t>
            </a:r>
            <a:endParaRPr lang="pt-BR" smtClean="0"/>
          </a:p>
        </p:txBody>
      </p:sp>
      <p:pic>
        <p:nvPicPr>
          <p:cNvPr id="164868" name="Picture 4" descr="flovis1"/>
          <p:cNvPicPr>
            <a:picLocks noChangeAspect="1" noChangeArrowheads="1"/>
          </p:cNvPicPr>
          <p:nvPr/>
        </p:nvPicPr>
        <p:blipFill>
          <a:blip r:embed="rId2"/>
          <a:srcRect/>
          <a:stretch>
            <a:fillRect/>
          </a:stretch>
        </p:blipFill>
        <p:spPr bwMode="auto">
          <a:xfrm>
            <a:off x="971550" y="1544638"/>
            <a:ext cx="7345363" cy="5197475"/>
          </a:xfrm>
          <a:prstGeom prst="rect">
            <a:avLst/>
          </a:prstGeom>
          <a:noFill/>
        </p:spPr>
      </p:pic>
    </p:spTree>
  </p:cSld>
  <p:clrMapOvr>
    <a:masterClrMapping/>
  </p:clrMapOvr>
  <p:transition>
    <p:split/>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6066" name="Picture 3"/>
          <p:cNvPicPr>
            <a:picLocks noChangeAspect="1" noChangeArrowheads="1"/>
          </p:cNvPicPr>
          <p:nvPr/>
        </p:nvPicPr>
        <p:blipFill>
          <a:blip r:embed="rId2"/>
          <a:srcRect b="2817"/>
          <a:stretch>
            <a:fillRect/>
          </a:stretch>
        </p:blipFill>
        <p:spPr bwMode="auto">
          <a:xfrm>
            <a:off x="1785938" y="1143000"/>
            <a:ext cx="6799262" cy="5286375"/>
          </a:xfrm>
          <a:prstGeom prst="rect">
            <a:avLst/>
          </a:prstGeom>
          <a:noFill/>
          <a:ln w="9525">
            <a:noFill/>
            <a:miter lim="800000"/>
            <a:headEnd/>
            <a:tailEnd/>
          </a:ln>
        </p:spPr>
      </p:pic>
      <p:sp>
        <p:nvSpPr>
          <p:cNvPr id="216067" name="CaixaDeTexto 4"/>
          <p:cNvSpPr txBox="1">
            <a:spLocks noChangeArrowheads="1"/>
          </p:cNvSpPr>
          <p:nvPr/>
        </p:nvSpPr>
        <p:spPr bwMode="auto">
          <a:xfrm>
            <a:off x="4286250" y="642938"/>
            <a:ext cx="2143125" cy="369887"/>
          </a:xfrm>
          <a:prstGeom prst="rect">
            <a:avLst/>
          </a:prstGeom>
          <a:noFill/>
          <a:ln w="9525">
            <a:noFill/>
            <a:miter lim="800000"/>
            <a:headEnd/>
            <a:tailEnd/>
          </a:ln>
        </p:spPr>
        <p:txBody>
          <a:bodyPr>
            <a:spAutoFit/>
          </a:bodyPr>
          <a:lstStyle/>
          <a:p>
            <a:pPr defTabSz="914400"/>
            <a:r>
              <a:rPr lang="pt-BR" b="1">
                <a:solidFill>
                  <a:schemeClr val="tx1"/>
                </a:solidFill>
              </a:rPr>
              <a:t>CURVE EDITOR</a:t>
            </a:r>
          </a:p>
        </p:txBody>
      </p:sp>
    </p:spTree>
  </p:cSld>
  <p:clrMapOvr>
    <a:masterClrMapping/>
  </p:clrMapOvr>
  <p:transition>
    <p:spli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7090" name="Picture 2"/>
          <p:cNvPicPr>
            <a:picLocks noChangeAspect="1" noChangeArrowheads="1"/>
          </p:cNvPicPr>
          <p:nvPr/>
        </p:nvPicPr>
        <p:blipFill>
          <a:blip r:embed="rId2"/>
          <a:srcRect/>
          <a:stretch>
            <a:fillRect/>
          </a:stretch>
        </p:blipFill>
        <p:spPr bwMode="auto">
          <a:xfrm>
            <a:off x="1714500" y="1143000"/>
            <a:ext cx="6786563" cy="5429250"/>
          </a:xfrm>
          <a:prstGeom prst="rect">
            <a:avLst/>
          </a:prstGeom>
          <a:noFill/>
          <a:ln w="9525">
            <a:noFill/>
            <a:miter lim="800000"/>
            <a:headEnd/>
            <a:tailEnd/>
          </a:ln>
        </p:spPr>
      </p:pic>
      <p:sp>
        <p:nvSpPr>
          <p:cNvPr id="217091" name="CaixaDeTexto 2"/>
          <p:cNvSpPr txBox="1">
            <a:spLocks noChangeArrowheads="1"/>
          </p:cNvSpPr>
          <p:nvPr/>
        </p:nvSpPr>
        <p:spPr bwMode="auto">
          <a:xfrm>
            <a:off x="4357688" y="571500"/>
            <a:ext cx="1928812" cy="369888"/>
          </a:xfrm>
          <a:prstGeom prst="rect">
            <a:avLst/>
          </a:prstGeom>
          <a:noFill/>
          <a:ln w="9525">
            <a:noFill/>
            <a:miter lim="800000"/>
            <a:headEnd/>
            <a:tailEnd/>
          </a:ln>
        </p:spPr>
        <p:txBody>
          <a:bodyPr>
            <a:spAutoFit/>
          </a:bodyPr>
          <a:lstStyle/>
          <a:p>
            <a:pPr defTabSz="914400"/>
            <a:r>
              <a:rPr lang="pt-BR">
                <a:solidFill>
                  <a:schemeClr val="tx1"/>
                </a:solidFill>
              </a:rPr>
              <a:t>DOPE SHEET</a:t>
            </a:r>
          </a:p>
        </p:txBody>
      </p:sp>
    </p:spTree>
  </p:cSld>
  <p:clrMapOvr>
    <a:masterClrMapping/>
  </p:clrMapOvr>
  <p:transition>
    <p:split/>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8114" name="Picture 2"/>
          <p:cNvPicPr>
            <a:picLocks noChangeAspect="1" noChangeArrowheads="1"/>
          </p:cNvPicPr>
          <p:nvPr/>
        </p:nvPicPr>
        <p:blipFill>
          <a:blip r:embed="rId2"/>
          <a:srcRect b="3226"/>
          <a:stretch>
            <a:fillRect/>
          </a:stretch>
        </p:blipFill>
        <p:spPr bwMode="auto">
          <a:xfrm>
            <a:off x="1571625" y="1143000"/>
            <a:ext cx="7013575" cy="5429250"/>
          </a:xfrm>
          <a:prstGeom prst="rect">
            <a:avLst/>
          </a:prstGeom>
          <a:noFill/>
          <a:ln w="9525">
            <a:noFill/>
            <a:miter lim="800000"/>
            <a:headEnd/>
            <a:tailEnd/>
          </a:ln>
        </p:spPr>
      </p:pic>
      <p:sp>
        <p:nvSpPr>
          <p:cNvPr id="218115" name="CaixaDeTexto 2"/>
          <p:cNvSpPr txBox="1">
            <a:spLocks noChangeArrowheads="1"/>
          </p:cNvSpPr>
          <p:nvPr/>
        </p:nvSpPr>
        <p:spPr bwMode="auto">
          <a:xfrm>
            <a:off x="3071813" y="642938"/>
            <a:ext cx="4000500" cy="369887"/>
          </a:xfrm>
          <a:prstGeom prst="rect">
            <a:avLst/>
          </a:prstGeom>
          <a:noFill/>
          <a:ln w="9525">
            <a:noFill/>
            <a:miter lim="800000"/>
            <a:headEnd/>
            <a:tailEnd/>
          </a:ln>
        </p:spPr>
        <p:txBody>
          <a:bodyPr>
            <a:spAutoFit/>
          </a:bodyPr>
          <a:lstStyle/>
          <a:p>
            <a:pPr defTabSz="914400"/>
            <a:r>
              <a:rPr lang="pt-BR">
                <a:solidFill>
                  <a:schemeClr val="tx1"/>
                </a:solidFill>
              </a:rPr>
              <a:t>VISUALIZAÇÃO DE MOVIMENTOS</a:t>
            </a:r>
          </a:p>
        </p:txBody>
      </p:sp>
    </p:spTree>
  </p:cSld>
  <p:clrMapOvr>
    <a:masterClrMapping/>
  </p:clrMapOvr>
  <p:transition>
    <p:split/>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CaixaDeTexto 1"/>
          <p:cNvSpPr txBox="1">
            <a:spLocks noChangeArrowheads="1"/>
          </p:cNvSpPr>
          <p:nvPr/>
        </p:nvSpPr>
        <p:spPr bwMode="auto">
          <a:xfrm>
            <a:off x="2214563" y="2643188"/>
            <a:ext cx="4786312" cy="1600200"/>
          </a:xfrm>
          <a:prstGeom prst="rect">
            <a:avLst/>
          </a:prstGeom>
          <a:noFill/>
          <a:ln w="9525">
            <a:noFill/>
            <a:miter lim="800000"/>
            <a:headEnd/>
            <a:tailEnd/>
          </a:ln>
        </p:spPr>
        <p:txBody>
          <a:bodyPr>
            <a:spAutoFit/>
          </a:bodyPr>
          <a:lstStyle/>
          <a:p>
            <a:pPr algn="ctr" defTabSz="914400"/>
            <a:r>
              <a:rPr lang="pt-BR" sz="4000" b="1">
                <a:solidFill>
                  <a:schemeClr val="tx1"/>
                </a:solidFill>
              </a:rPr>
              <a:t>GRÁFICOS TRIDIMENSIONAIS </a:t>
            </a:r>
          </a:p>
          <a:p>
            <a:pPr algn="ctr" defTabSz="914400"/>
            <a:endParaRPr lang="pt-BR">
              <a:solidFill>
                <a:schemeClr val="tx1"/>
              </a:solidFill>
            </a:endParaRPr>
          </a:p>
        </p:txBody>
      </p:sp>
    </p:spTree>
  </p:cSld>
  <p:clrMapOvr>
    <a:masterClrMapping/>
  </p:clrMapOvr>
  <p:transition>
    <p:split/>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2"/>
          <p:cNvSpPr>
            <a:spLocks noGrp="1" noChangeArrowheads="1"/>
          </p:cNvSpPr>
          <p:nvPr>
            <p:ph type="title"/>
          </p:nvPr>
        </p:nvSpPr>
        <p:spPr>
          <a:noFill/>
          <a:ln/>
        </p:spPr>
        <p:txBody>
          <a:bodyPr/>
          <a:lstStyle/>
          <a:p>
            <a:r>
              <a:rPr lang="en-US" smtClean="0"/>
              <a:t>Referências </a:t>
            </a:r>
            <a:endParaRPr lang="pt-BR" smtClean="0"/>
          </a:p>
        </p:txBody>
      </p:sp>
      <p:sp>
        <p:nvSpPr>
          <p:cNvPr id="175107" name="Rectangle 3"/>
          <p:cNvSpPr>
            <a:spLocks noGrp="1" noChangeArrowheads="1"/>
          </p:cNvSpPr>
          <p:nvPr>
            <p:ph type="body" idx="1"/>
          </p:nvPr>
        </p:nvSpPr>
        <p:spPr>
          <a:noFill/>
          <a:ln/>
        </p:spPr>
        <p:txBody>
          <a:bodyPr/>
          <a:lstStyle/>
          <a:p>
            <a:r>
              <a:rPr lang="en-US" sz="2600" smtClean="0"/>
              <a:t>Visualização de Volume</a:t>
            </a:r>
          </a:p>
          <a:p>
            <a:pPr lvl="1"/>
            <a:r>
              <a:rPr lang="pt-BR" sz="2400" smtClean="0">
                <a:solidFill>
                  <a:schemeClr val="tx1"/>
                </a:solidFill>
              </a:rPr>
              <a:t>http://www.cg.tuwien.ac.at/~knapp/volvis/index.html </a:t>
            </a:r>
          </a:p>
          <a:p>
            <a:pPr lvl="1"/>
            <a:r>
              <a:rPr lang="en-US" sz="2400" smtClean="0">
                <a:solidFill>
                  <a:schemeClr val="tx1"/>
                </a:solidFill>
              </a:rPr>
              <a:t>http://www.cs.sunysb.edu/~volvis</a:t>
            </a:r>
          </a:p>
          <a:p>
            <a:pPr lvl="1"/>
            <a:r>
              <a:rPr lang="pt-BR" sz="2400" smtClean="0">
                <a:solidFill>
                  <a:schemeClr val="tx1"/>
                </a:solidFill>
              </a:rPr>
              <a:t> http://www.volvis.org/ </a:t>
            </a:r>
          </a:p>
          <a:p>
            <a:pPr lvl="1"/>
            <a:r>
              <a:rPr lang="pt-BR" sz="2400" smtClean="0">
                <a:solidFill>
                  <a:schemeClr val="tx1"/>
                </a:solidFill>
              </a:rPr>
              <a:t>http://www.inf.pucrs.br/~manssour/Projeto/sis.htm</a:t>
            </a:r>
          </a:p>
          <a:p>
            <a:pPr lvl="1"/>
            <a:r>
              <a:rPr lang="pt-BR" sz="2400" smtClean="0">
                <a:solidFill>
                  <a:schemeClr val="tx1"/>
                </a:solidFill>
              </a:rPr>
              <a:t>http://www.celebisoftware.com/Dataset.aspx?catId=3</a:t>
            </a:r>
            <a:r>
              <a:rPr lang="pt-BR" sz="2400" smtClean="0"/>
              <a:t>  </a:t>
            </a:r>
          </a:p>
          <a:p>
            <a:pPr lvl="1"/>
            <a:r>
              <a:rPr lang="pt-BR" sz="2400" smtClean="0">
                <a:effectLst/>
              </a:rPr>
              <a:t>&lt;http://www.expasy.ch/UIN/html1/projects/osiris/osiris.html&gt;.</a:t>
            </a:r>
          </a:p>
          <a:p>
            <a:pPr lvl="1"/>
            <a:r>
              <a:rPr lang="pt-BR" sz="2400" smtClean="0">
                <a:effectLst/>
              </a:rPr>
              <a:t>&lt;http://www.kitware.com/products/volview/</a:t>
            </a:r>
          </a:p>
          <a:p>
            <a:pPr lvl="1"/>
            <a:r>
              <a:rPr lang="pt-BR" sz="2400" smtClean="0">
                <a:effectLst/>
              </a:rPr>
              <a:t>specifications.html&gt;</a:t>
            </a:r>
          </a:p>
          <a:p>
            <a:pPr lvl="1"/>
            <a:endParaRPr lang="pt-BR" sz="2400" smtClean="0"/>
          </a:p>
          <a:p>
            <a:pPr lvl="1"/>
            <a:endParaRPr lang="pt-BR" sz="2400" smtClean="0"/>
          </a:p>
          <a:p>
            <a:pPr lvl="1"/>
            <a:endParaRPr lang="pt-BR" sz="2400" smtClean="0"/>
          </a:p>
        </p:txBody>
      </p:sp>
    </p:spTree>
  </p:cSld>
  <p:clrMapOvr>
    <a:masterClrMapping/>
  </p:clrMapOvr>
  <p:transition>
    <p:split/>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noFill/>
          <a:ln/>
        </p:spPr>
        <p:txBody>
          <a:bodyPr/>
          <a:lstStyle/>
          <a:p>
            <a:r>
              <a:rPr lang="en-US" smtClean="0"/>
              <a:t>Referências</a:t>
            </a:r>
            <a:endParaRPr lang="pt-BR" smtClean="0"/>
          </a:p>
        </p:txBody>
      </p:sp>
      <p:sp>
        <p:nvSpPr>
          <p:cNvPr id="176131" name="Rectangle 3"/>
          <p:cNvSpPr>
            <a:spLocks noGrp="1" noChangeArrowheads="1"/>
          </p:cNvSpPr>
          <p:nvPr>
            <p:ph type="body" idx="1"/>
          </p:nvPr>
        </p:nvSpPr>
        <p:spPr>
          <a:noFill/>
          <a:ln/>
        </p:spPr>
        <p:txBody>
          <a:bodyPr/>
          <a:lstStyle/>
          <a:p>
            <a:r>
              <a:rPr lang="en-US" smtClean="0"/>
              <a:t>Visualização de Fluxo</a:t>
            </a:r>
          </a:p>
          <a:p>
            <a:pPr lvl="1"/>
            <a:r>
              <a:rPr lang="en-US" smtClean="0">
                <a:solidFill>
                  <a:schemeClr val="tx1"/>
                </a:solidFill>
              </a:rPr>
              <a:t>http://www.cg.tuwien.ac.at/~knapp/flovis/index.html</a:t>
            </a:r>
            <a:r>
              <a:rPr lang="pt-BR" smtClean="0"/>
              <a:t> </a:t>
            </a:r>
          </a:p>
          <a:p>
            <a:pPr lvl="1"/>
            <a:r>
              <a:rPr lang="pt-BR" smtClean="0"/>
              <a:t>http://graphics.ethz.ch/research/flowvis/ </a:t>
            </a:r>
          </a:p>
          <a:p>
            <a:pPr lvl="1"/>
            <a:endParaRPr lang="pt-BR" smtClean="0"/>
          </a:p>
        </p:txBody>
      </p:sp>
    </p:spTree>
  </p:cSld>
  <p:clrMapOvr>
    <a:masterClrMapping/>
  </p:clrMapOvr>
  <p:transition>
    <p:spli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ChangeArrowheads="1"/>
          </p:cNvSpPr>
          <p:nvPr>
            <p:ph type="title"/>
          </p:nvPr>
        </p:nvSpPr>
        <p:spPr>
          <a:noFill/>
          <a:ln/>
        </p:spPr>
        <p:txBody>
          <a:bodyPr/>
          <a:lstStyle/>
          <a:p>
            <a:r>
              <a:rPr lang="en-US" smtClean="0"/>
              <a:t>Exemplos de Renderização</a:t>
            </a:r>
            <a:endParaRPr lang="pt-BR" smtClean="0"/>
          </a:p>
        </p:txBody>
      </p:sp>
      <p:pic>
        <p:nvPicPr>
          <p:cNvPr id="165891" name="Picture 3"/>
          <p:cNvPicPr>
            <a:picLocks noChangeAspect="1" noChangeArrowheads="1"/>
          </p:cNvPicPr>
          <p:nvPr>
            <p:ph type="body" idx="1"/>
          </p:nvPr>
        </p:nvPicPr>
        <p:blipFill>
          <a:blip r:embed="rId2"/>
          <a:srcRect/>
          <a:stretch>
            <a:fillRect/>
          </a:stretch>
        </p:blipFill>
        <p:spPr>
          <a:xfrm>
            <a:off x="468313" y="1557338"/>
            <a:ext cx="8228012" cy="4497387"/>
          </a:xfrm>
        </p:spPr>
      </p:pic>
      <p:sp>
        <p:nvSpPr>
          <p:cNvPr id="165921" name="Text Box 33"/>
          <p:cNvSpPr txBox="1">
            <a:spLocks noChangeArrowheads="1"/>
          </p:cNvSpPr>
          <p:nvPr/>
        </p:nvSpPr>
        <p:spPr bwMode="auto">
          <a:xfrm>
            <a:off x="538163" y="6021388"/>
            <a:ext cx="8137525" cy="641350"/>
          </a:xfrm>
          <a:prstGeom prst="rect">
            <a:avLst/>
          </a:prstGeom>
          <a:noFill/>
          <a:ln w="9525">
            <a:noFill/>
            <a:miter lim="800000"/>
            <a:headEnd/>
            <a:tailEnd/>
          </a:ln>
          <a:effectLst/>
        </p:spPr>
        <p:txBody>
          <a:bodyPr>
            <a:spAutoFit/>
          </a:bodyPr>
          <a:lstStyle/>
          <a:p>
            <a:pPr defTabSz="914400">
              <a:spcBef>
                <a:spcPct val="50000"/>
              </a:spcBef>
            </a:pPr>
            <a:r>
              <a:rPr lang="pt-BR">
                <a:solidFill>
                  <a:schemeClr val="tx1"/>
                </a:solidFill>
                <a:effectLst>
                  <a:outerShdw blurRad="38100" dist="38100" dir="2700000" algn="tl">
                    <a:srgbClr val="C0C0C0"/>
                  </a:outerShdw>
                </a:effectLst>
              </a:rPr>
              <a:t>(1)Velocidade  (2)Direção (3)Direção + LIC (4)Direção + LIC + Setas            (5) Pressão + Linhas de Fluxo </a:t>
            </a:r>
          </a:p>
        </p:txBody>
      </p:sp>
    </p:spTree>
  </p:cSld>
  <p:clrMapOvr>
    <a:masterClrMapping/>
  </p:clrMapOvr>
  <p:transition>
    <p:split/>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a:noFill/>
          <a:ln/>
        </p:spPr>
        <p:txBody>
          <a:bodyPr/>
          <a:lstStyle/>
          <a:p>
            <a:r>
              <a:rPr lang="en-US" smtClean="0"/>
              <a:t>VolVis – Visualização de Volumes</a:t>
            </a:r>
            <a:endParaRPr lang="pt-BR" smtClean="0"/>
          </a:p>
        </p:txBody>
      </p:sp>
      <p:sp>
        <p:nvSpPr>
          <p:cNvPr id="167939" name="Rectangle 3"/>
          <p:cNvSpPr>
            <a:spLocks noGrp="1" noChangeArrowheads="1"/>
          </p:cNvSpPr>
          <p:nvPr>
            <p:ph type="body" idx="1"/>
          </p:nvPr>
        </p:nvSpPr>
        <p:spPr>
          <a:noFill/>
          <a:ln/>
        </p:spPr>
        <p:txBody>
          <a:bodyPr/>
          <a:lstStyle/>
          <a:p>
            <a:r>
              <a:rPr lang="en-US" smtClean="0"/>
              <a:t>Esse programa foi projetado para visualização de dados de tomografia computadorizada;</a:t>
            </a:r>
          </a:p>
          <a:p>
            <a:r>
              <a:rPr lang="en-US" smtClean="0"/>
              <a:t>Características:</a:t>
            </a:r>
          </a:p>
          <a:p>
            <a:pPr lvl="1"/>
            <a:r>
              <a:rPr lang="en-US" smtClean="0"/>
              <a:t>Formatos de arquivos suportados: .raw e .vol;</a:t>
            </a:r>
          </a:p>
          <a:p>
            <a:pPr lvl="1"/>
            <a:r>
              <a:rPr lang="en-US" smtClean="0"/>
              <a:t>Controle de transparência interativo;</a:t>
            </a:r>
          </a:p>
          <a:p>
            <a:pPr lvl="1"/>
            <a:r>
              <a:rPr lang="en-US" smtClean="0"/>
              <a:t>Controle do limiar de interatividade;</a:t>
            </a:r>
          </a:p>
          <a:p>
            <a:pPr lvl="1"/>
            <a:r>
              <a:rPr lang="en-US" smtClean="0"/>
              <a:t>Máxima intensidade de renderização (Algoritmo de Ray Casting).</a:t>
            </a:r>
          </a:p>
          <a:p>
            <a:pPr lvl="1"/>
            <a:endParaRPr lang="en-US" smtClean="0"/>
          </a:p>
          <a:p>
            <a:endParaRPr lang="pt-BR" smtClean="0"/>
          </a:p>
        </p:txBody>
      </p:sp>
    </p:spTree>
  </p:cSld>
  <p:clrMapOvr>
    <a:masterClrMapping/>
  </p:clrMapOvr>
  <p:transition>
    <p:spli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ChangeArrowheads="1"/>
          </p:cNvSpPr>
          <p:nvPr>
            <p:ph type="title"/>
          </p:nvPr>
        </p:nvSpPr>
        <p:spPr>
          <a:noFill/>
          <a:ln/>
        </p:spPr>
        <p:txBody>
          <a:bodyPr/>
          <a:lstStyle/>
          <a:p>
            <a:r>
              <a:rPr lang="en-US" smtClean="0"/>
              <a:t>Tela Principal - VolVis</a:t>
            </a:r>
            <a:endParaRPr lang="pt-BR" smtClean="0"/>
          </a:p>
        </p:txBody>
      </p:sp>
      <p:pic>
        <p:nvPicPr>
          <p:cNvPr id="166916" name="Picture 4" descr="vvscreenshot"/>
          <p:cNvPicPr>
            <a:picLocks noChangeAspect="1" noChangeArrowheads="1"/>
          </p:cNvPicPr>
          <p:nvPr>
            <p:ph type="body" idx="1"/>
          </p:nvPr>
        </p:nvPicPr>
        <p:blipFill>
          <a:blip r:embed="rId2"/>
          <a:srcRect/>
          <a:stretch>
            <a:fillRect/>
          </a:stretch>
        </p:blipFill>
        <p:spPr>
          <a:xfrm>
            <a:off x="1042988" y="1358900"/>
            <a:ext cx="6769100" cy="5330825"/>
          </a:xfrm>
          <a:ln/>
        </p:spPr>
      </p:pic>
    </p:spTree>
  </p:cSld>
  <p:clrMapOvr>
    <a:masterClrMapping/>
  </p:clrMapOvr>
  <p:transition>
    <p:spli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noFill/>
          <a:ln/>
        </p:spPr>
        <p:txBody>
          <a:bodyPr/>
          <a:lstStyle/>
          <a:p>
            <a:r>
              <a:rPr lang="en-US" smtClean="0"/>
              <a:t>Exemplo de Renderização</a:t>
            </a:r>
            <a:endParaRPr lang="pt-BR" smtClean="0"/>
          </a:p>
        </p:txBody>
      </p:sp>
      <p:pic>
        <p:nvPicPr>
          <p:cNvPr id="168964" name="Picture 4" descr="heads1"/>
          <p:cNvPicPr>
            <a:picLocks noChangeAspect="1" noChangeArrowheads="1"/>
          </p:cNvPicPr>
          <p:nvPr>
            <p:ph type="body" idx="1"/>
          </p:nvPr>
        </p:nvPicPr>
        <p:blipFill>
          <a:blip r:embed="rId2"/>
          <a:srcRect/>
          <a:stretch>
            <a:fillRect/>
          </a:stretch>
        </p:blipFill>
        <p:spPr>
          <a:xfrm>
            <a:off x="323850" y="1700213"/>
            <a:ext cx="8569325" cy="4281487"/>
          </a:xfrm>
          <a:ln/>
        </p:spPr>
      </p:pic>
    </p:spTree>
  </p:cSld>
  <p:clrMapOvr>
    <a:masterClrMapping/>
  </p:clrMapOvr>
  <p:transition>
    <p:split/>
  </p:transition>
  <p:timing>
    <p:tnLst>
      <p:par>
        <p:cTn id="1" dur="indefinite" restart="never" nodeType="tmRoot"/>
      </p:par>
    </p:tnLst>
  </p:timing>
</p:sld>
</file>

<file path=ppt/theme/theme1.xml><?xml version="1.0" encoding="utf-8"?>
<a:theme xmlns:a="http://schemas.openxmlformats.org/drawingml/2006/main" name="Estrutura padrão">
  <a:themeElements>
    <a:clrScheme name="Estrutura padrã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trutura padrão">
      <a:majorFont>
        <a:latin typeface="Arial"/>
        <a:ea typeface="Lucida Sans Unicode"/>
        <a:cs typeface="Lucida Sans Unicode"/>
      </a:majorFont>
      <a:minorFont>
        <a:latin typeface="Arial"/>
        <a:ea typeface="Lucida Sans Unicode"/>
        <a:cs typeface="Lucida Sans Unicod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Lucida Sans Unicode" pitchFamily="34" charset="0"/>
            <a:cs typeface="Lucida Sans Unicode" pitchFamily="34"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93000"/>
          </a:lnSpc>
          <a:spcBef>
            <a:spcPct val="0"/>
          </a:spcBef>
          <a:spcAft>
            <a:spcPct val="0"/>
          </a:spcAft>
          <a:buClr>
            <a:srgbClr val="000000"/>
          </a:buClr>
          <a:buSzPct val="100000"/>
          <a:buFont typeface="Arial" charset="0"/>
          <a:buNone/>
          <a:tabLst/>
          <a:defRPr kumimoji="0" lang="en-GB" sz="1800" b="0" i="0" u="none" strike="noStrike" cap="none" normalizeH="0" baseline="0" smtClean="0">
            <a:ln>
              <a:noFill/>
            </a:ln>
            <a:solidFill>
              <a:schemeClr val="bg1"/>
            </a:solidFill>
            <a:effectLst/>
            <a:latin typeface="Arial" charset="0"/>
            <a:ea typeface="Lucida Sans Unicode" pitchFamily="34" charset="0"/>
            <a:cs typeface="Lucida Sans Unicode" pitchFamily="34" charset="0"/>
          </a:defRPr>
        </a:defPPr>
      </a:lstStyle>
    </a:lnDef>
  </a:objectDefaults>
  <a:extraClrSchemeLst>
    <a:extraClrScheme>
      <a:clrScheme name="Estrutura padrã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Estrutura padrã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Estrutura padrã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Estrutura padrã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Estrutura padrã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Estrutura padrã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Estrutura padrã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4870</TotalTime>
  <Words>972</Words>
  <PresentationFormat>Apresentação na tela (4:3)</PresentationFormat>
  <Paragraphs>154</Paragraphs>
  <Slides>55</Slides>
  <Notes>1</Notes>
  <HiddenSlides>0</HiddenSlides>
  <MMClips>0</MMClips>
  <ScaleCrop>false</ScaleCrop>
  <HeadingPairs>
    <vt:vector size="6" baseType="variant">
      <vt:variant>
        <vt:lpstr>Fontes usadas</vt:lpstr>
      </vt:variant>
      <vt:variant>
        <vt:i4>6</vt:i4>
      </vt:variant>
      <vt:variant>
        <vt:lpstr>Tema</vt:lpstr>
      </vt:variant>
      <vt:variant>
        <vt:i4>1</vt:i4>
      </vt:variant>
      <vt:variant>
        <vt:lpstr>Títulos de slides</vt:lpstr>
      </vt:variant>
      <vt:variant>
        <vt:i4>55</vt:i4>
      </vt:variant>
    </vt:vector>
  </HeadingPairs>
  <TitlesOfParts>
    <vt:vector size="62" baseType="lpstr">
      <vt:lpstr>Arial</vt:lpstr>
      <vt:lpstr>Lucida Sans Unicode</vt:lpstr>
      <vt:lpstr>Times New Roman</vt:lpstr>
      <vt:lpstr>Tw Cen MT</vt:lpstr>
      <vt:lpstr>Verdana</vt:lpstr>
      <vt:lpstr>Adobe Garamond Pro Bold</vt:lpstr>
      <vt:lpstr>Estrutura padrão</vt:lpstr>
      <vt:lpstr>Paula Teixeira Nakamoto Roger Eustáquio Batista Webert Vieira Arantes</vt:lpstr>
      <vt:lpstr>Propósitos</vt:lpstr>
      <vt:lpstr>Área – Visualização Científica</vt:lpstr>
      <vt:lpstr>FlowVis – Visualização de Fluxos</vt:lpstr>
      <vt:lpstr>Tela Principal</vt:lpstr>
      <vt:lpstr>Exemplos de Renderização</vt:lpstr>
      <vt:lpstr>VolVis – Visualização de Volumes</vt:lpstr>
      <vt:lpstr>Tela Principal - VolVis</vt:lpstr>
      <vt:lpstr>Exemplo de Renderização</vt:lpstr>
      <vt:lpstr>Exemplo de Renderização</vt:lpstr>
      <vt:lpstr>Exemplo de Renderização</vt:lpstr>
      <vt:lpstr>Exemplo de Renderização</vt:lpstr>
      <vt:lpstr>3DView – Visualização de Volumes</vt:lpstr>
      <vt:lpstr>Tela Principal</vt:lpstr>
      <vt:lpstr>Menu</vt:lpstr>
      <vt:lpstr>Visão reformatada multi-planar - MPR </vt:lpstr>
      <vt:lpstr>Manipulação Interativa de cortes de planos - CUT</vt:lpstr>
      <vt:lpstr>Outras Ferramentas de Visualização de Volumes</vt:lpstr>
      <vt:lpstr>Slide 19</vt:lpstr>
      <vt:lpstr> O que é Visualização? </vt:lpstr>
      <vt:lpstr>InfoVis Toolkit</vt:lpstr>
      <vt:lpstr>InfoVis Toolkit</vt:lpstr>
      <vt:lpstr>InfoVis Toolkit </vt:lpstr>
      <vt:lpstr>Scatter plot: rápida assimilação de relacionamentos entre duas variáveis</vt:lpstr>
      <vt:lpstr>Time Series(Cronológico)</vt:lpstr>
      <vt:lpstr>Coordenadas Paralelas</vt:lpstr>
      <vt:lpstr>Tabela de Matrizes</vt:lpstr>
      <vt:lpstr>Node-Link diagrams</vt:lpstr>
      <vt:lpstr>Icicle trees</vt:lpstr>
      <vt:lpstr>Treemaps for trees</vt:lpstr>
      <vt:lpstr>Adjacency Matrices</vt:lpstr>
      <vt:lpstr>Node-Link diagrams for graphs</vt:lpstr>
      <vt:lpstr>SPRING</vt:lpstr>
      <vt:lpstr>MÓDULOS DO SPRING</vt:lpstr>
      <vt:lpstr>IMPIMA: utilizado para se obter uma imagem no formato GRIB, através da leitura de imagens adquiridas a partir dos sensores TM/LANDSAT-5, HRV/SPOT e AVHRR/NOAA, ou imagens nos formatos TIFF, RAW e SITIM</vt:lpstr>
      <vt:lpstr>SPRING: disponibiliza as funções relacionadas à criação, manipulação de consulta ao banco de dados, funções de entrada de dados e processamento digital de imagens. </vt:lpstr>
      <vt:lpstr>SCARTA:  fornece funções para que um mapa gerado no módulo principal SPRING possa ser apresentado na forma final de um documento cartográfico</vt:lpstr>
      <vt:lpstr>Slide 38</vt:lpstr>
      <vt:lpstr>RATIONAL ROSE</vt:lpstr>
      <vt:lpstr>Rose: Diagrama de Use Case</vt:lpstr>
      <vt:lpstr>Rose: Diagrama de Sequência</vt:lpstr>
      <vt:lpstr>Rose: Diagrama de Classe</vt:lpstr>
      <vt:lpstr>Rose: Diagrama de Estado</vt:lpstr>
      <vt:lpstr>MITAKA</vt:lpstr>
      <vt:lpstr>MITAKA</vt:lpstr>
      <vt:lpstr>Visualização da Informação</vt:lpstr>
      <vt:lpstr>Slide 47</vt:lpstr>
      <vt:lpstr>Slide 48</vt:lpstr>
      <vt:lpstr>Slide 49</vt:lpstr>
      <vt:lpstr>Slide 50</vt:lpstr>
      <vt:lpstr>Slide 51</vt:lpstr>
      <vt:lpstr>Slide 52</vt:lpstr>
      <vt:lpstr>Slide 53</vt:lpstr>
      <vt:lpstr>Referências </vt:lpstr>
      <vt:lpstr>Referências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Visualização de Informação com Realidade Virtual e Aumentada</dc:title>
  <dc:creator>Ezequiel</dc:creator>
  <cp:lastModifiedBy>User</cp:lastModifiedBy>
  <cp:revision>187</cp:revision>
  <dcterms:modified xsi:type="dcterms:W3CDTF">2008-04-29T14:31:35Z</dcterms:modified>
</cp:coreProperties>
</file>