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24" r:id="rId3"/>
    <p:sldId id="326" r:id="rId4"/>
    <p:sldId id="327" r:id="rId5"/>
    <p:sldId id="328" r:id="rId6"/>
    <p:sldId id="329" r:id="rId7"/>
    <p:sldId id="332" r:id="rId8"/>
    <p:sldId id="330" r:id="rId9"/>
    <p:sldId id="290" r:id="rId10"/>
  </p:sldIdLst>
  <p:sldSz cx="9144000" cy="6858000" type="screen4x3"/>
  <p:notesSz cx="6858000" cy="9144000"/>
  <p:defaultTextStyle>
    <a:defPPr>
      <a:defRPr lang="en-GB"/>
    </a:defPPr>
    <a:lvl1pPr algn="ctr" defTabSz="449263" rtl="0" fontAlgn="base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1pPr>
    <a:lvl2pPr marL="457200" algn="ctr" defTabSz="449263" rtl="0" fontAlgn="base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2pPr>
    <a:lvl3pPr marL="914400" algn="ctr" defTabSz="449263" rtl="0" fontAlgn="base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3pPr>
    <a:lvl4pPr marL="1371600" algn="ctr" defTabSz="449263" rtl="0" fontAlgn="base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4pPr>
    <a:lvl5pPr marL="1828800" algn="ctr" defTabSz="449263" rtl="0" fontAlgn="base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06" autoAdjust="0"/>
    <p:restoredTop sz="86413" autoAdjust="0"/>
  </p:normalViewPr>
  <p:slideViewPr>
    <p:cSldViewPr>
      <p:cViewPr varScale="1">
        <p:scale>
          <a:sx n="59" d="100"/>
          <a:sy n="59" d="100"/>
        </p:scale>
        <p:origin x="-41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endParaRPr lang="pt-BR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endParaRPr lang="pt-BR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endParaRPr lang="pt-BR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64838204-2CD1-46CA-A288-0FBF033466B2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703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7037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7038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3A821446-D9AE-4524-A57F-D4E06D6BE104}" type="slidenum">
              <a:rPr lang="en-GB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FC0A2D-C409-4029-9201-F113FAAE416D}" type="slidenum">
              <a:rPr lang="en-GB"/>
              <a:pPr/>
              <a:t>1</a:t>
            </a:fld>
            <a:endParaRPr lang="en-GB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307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F1F9226-D2AC-40AE-A745-79237D90C562}" type="slidenum">
              <a:rPr lang="en-GB"/>
              <a:pPr/>
              <a:t>2</a:t>
            </a:fld>
            <a:endParaRPr lang="en-GB"/>
          </a:p>
        </p:txBody>
      </p:sp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6793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942433-29A2-4CCC-B757-C01AD8ACF3C0}" type="slidenum">
              <a:rPr lang="en-GB"/>
              <a:pPr/>
              <a:t>3</a:t>
            </a:fld>
            <a:endParaRPr lang="en-GB"/>
          </a:p>
        </p:txBody>
      </p:sp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7203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71B373-1389-40D4-ACD1-2876F455AAC0}" type="slidenum">
              <a:rPr lang="en-GB"/>
              <a:pPr/>
              <a:t>4</a:t>
            </a:fld>
            <a:endParaRPr lang="en-GB"/>
          </a:p>
        </p:txBody>
      </p:sp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7613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5BB3C84-50B4-463F-8BE2-9F718F176CEA}" type="slidenum">
              <a:rPr lang="en-GB"/>
              <a:pPr/>
              <a:t>5</a:t>
            </a:fld>
            <a:endParaRPr lang="en-GB"/>
          </a:p>
        </p:txBody>
      </p:sp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7817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AA82B4-DE59-4C3A-B138-987ADE34BA38}" type="slidenum">
              <a:rPr lang="en-GB"/>
              <a:pPr/>
              <a:t>6</a:t>
            </a:fld>
            <a:endParaRPr lang="en-GB"/>
          </a:p>
        </p:txBody>
      </p:sp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022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BA917F-3346-4B6E-BBA2-0DF1FF3F145A}" type="slidenum">
              <a:rPr lang="en-GB"/>
              <a:pPr/>
              <a:t>7</a:t>
            </a:fld>
            <a:endParaRPr lang="en-GB"/>
          </a:p>
        </p:txBody>
      </p:sp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6371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4800"/>
          </a:xfrm>
          <a:noFill/>
          <a:ln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015DD4-7768-426A-A6B2-051A35A16456}" type="slidenum">
              <a:rPr lang="en-GB"/>
              <a:pPr/>
              <a:t>8</a:t>
            </a:fld>
            <a:endParaRPr lang="en-GB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A52858-80FB-4D1F-92FC-99FF5E647AD5}" type="slidenum">
              <a:rPr lang="en-GB"/>
              <a:pPr/>
              <a:t>9</a:t>
            </a:fld>
            <a:endParaRPr lang="en-GB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E35DE41-E0FC-436D-AD59-18B9900D6A73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1B66C07-9D4A-45CE-BB39-5C89795F1DF8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00838" y="430213"/>
            <a:ext cx="2079625" cy="569595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430213"/>
            <a:ext cx="6091238" cy="569595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C5A7378-59DA-40B1-8961-7156922552B6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76488" y="430213"/>
            <a:ext cx="6403975" cy="124777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28838" cy="47148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0838" cy="47148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28838" cy="471488"/>
          </a:xfrm>
        </p:spPr>
        <p:txBody>
          <a:bodyPr/>
          <a:lstStyle>
            <a:lvl1pPr>
              <a:defRPr/>
            </a:lvl1pPr>
          </a:lstStyle>
          <a:p>
            <a:fld id="{65A7673C-21D9-4CD1-8549-C7E124D66BC6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1AAF05-085A-4177-867B-EA357319864F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CB662B7-6495-4C16-BF26-8E0D4D2FDC19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5425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28775"/>
            <a:ext cx="4037013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A9183D1-5909-488E-9305-080163BFD54B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5954D0-60FA-4193-8972-A5C355F55EA2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10F8B21-7AA1-4DC0-B323-2EBDDE909A4E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E4E5ABC-8F06-48B5-8C35-D3281EF6A81F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B312ED-794C-48C5-BC32-C7215D57E8DA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DE55797-246E-42C4-9EEA-1591DDB34E2B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376488" y="430213"/>
            <a:ext cx="6403975" cy="1247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título de texto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4838" cy="4497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em estrutura de tópicos</a:t>
            </a:r>
          </a:p>
          <a:p>
            <a:pPr lvl="1"/>
            <a:r>
              <a:rPr lang="en-GB" smtClean="0"/>
              <a:t>Segundo Nível da Estrutura de Tópicos</a:t>
            </a:r>
          </a:p>
          <a:p>
            <a:pPr lvl="2"/>
            <a:r>
              <a:rPr lang="en-GB" smtClean="0"/>
              <a:t>Terceiro Nível da Estrutura de Tópicos</a:t>
            </a:r>
          </a:p>
          <a:p>
            <a:pPr lvl="3"/>
            <a:r>
              <a:rPr lang="en-GB" smtClean="0"/>
              <a:t>Quarto Nível da Estrutura de Tópicos</a:t>
            </a:r>
          </a:p>
          <a:p>
            <a:pPr lvl="4"/>
            <a:r>
              <a:rPr lang="en-GB" smtClean="0"/>
              <a:t>Quinto Nível da Estrutura de Tópicos</a:t>
            </a:r>
          </a:p>
          <a:p>
            <a:pPr lvl="4"/>
            <a:r>
              <a:rPr lang="en-GB" smtClean="0"/>
              <a:t>Sexto Nível da Estrutura de Tópicos</a:t>
            </a:r>
          </a:p>
          <a:p>
            <a:pPr lvl="4"/>
            <a:r>
              <a:rPr lang="en-GB" smtClean="0"/>
              <a:t>Sétimo Nível da Estrutura de Tópicos</a:t>
            </a:r>
          </a:p>
          <a:p>
            <a:pPr lvl="4"/>
            <a:r>
              <a:rPr lang="en-GB" smtClean="0"/>
              <a:t>Oitavo Nível da Estrutura de Tópicos</a:t>
            </a:r>
          </a:p>
          <a:p>
            <a:pPr lvl="4"/>
            <a:r>
              <a:rPr lang="en-GB" smtClean="0"/>
              <a:t>Nono Nível da Estrutura de Tópicos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8838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0838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8838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B842EF61-2C8F-443C-9E96-8664EEE916A5}" type="slidenum">
              <a:rPr lang="en-GB"/>
              <a:pPr/>
              <a:t>‹nº›</a:t>
            </a:fld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763713" cy="792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2pPr>
      <a:lvl3pPr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3pPr>
      <a:lvl4pPr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4pPr>
      <a:lvl5pPr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5pPr>
      <a:lvl6pPr marL="4572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6pPr>
      <a:lvl7pPr marL="9144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7pPr>
      <a:lvl8pPr marL="13716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8pPr>
      <a:lvl9pPr marL="1828800" algn="ctr" defTabSz="449263" rtl="0" fontAlgn="base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800" b="1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Lucida Sans Unicode" pitchFamily="34" charset="0"/>
          <a:cs typeface="Lucida Sans Unicode" pitchFamily="34" charset="0"/>
        </a:defRPr>
      </a:lvl9pPr>
    </p:titleStyle>
    <p:bodyStyle>
      <a:lvl1pPr marL="338138" indent="-338138" algn="l" defTabSz="449263" rtl="0" fontAlgn="base">
        <a:lnSpc>
          <a:spcPct val="81000"/>
        </a:lnSpc>
        <a:spcBef>
          <a:spcPts val="75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0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38188" indent="-280988" algn="l" defTabSz="449263" rtl="0" fontAlgn="base">
        <a:lnSpc>
          <a:spcPct val="8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lnSpc>
          <a:spcPct val="8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8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2276475"/>
            <a:ext cx="7773987" cy="2305050"/>
          </a:xfrm>
          <a:ln/>
        </p:spPr>
        <p:txBody>
          <a:bodyPr/>
          <a:lstStyle/>
          <a:p>
            <a:pPr>
              <a:lnSpc>
                <a:spcPct val="100000"/>
              </a:lnSpc>
              <a:buClr>
                <a:srgbClr val="003548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5600" i="1"/>
              <a:t>Visualização Efetiva</a:t>
            </a:r>
            <a:r>
              <a:rPr lang="pt-BR"/>
              <a:t> 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333375"/>
            <a:ext cx="6408738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400" b="0">
                <a:solidFill>
                  <a:schemeClr val="tx1"/>
                </a:solidFill>
                <a:effectLst/>
              </a:rPr>
              <a:t>Modelo de Referência para Visualização </a:t>
            </a:r>
            <a:endParaRPr lang="en-GB" sz="3400" b="0">
              <a:solidFill>
                <a:schemeClr val="tx1"/>
              </a:solidFill>
              <a:effectLst/>
            </a:endParaRPr>
          </a:p>
        </p:txBody>
      </p:sp>
      <p:pic>
        <p:nvPicPr>
          <p:cNvPr id="166915" name="Picture 3" descr="modelovisualizacao"/>
          <p:cNvPicPr>
            <a:picLocks noChangeAspect="1" noChangeArrowheads="1"/>
          </p:cNvPicPr>
          <p:nvPr/>
        </p:nvPicPr>
        <p:blipFill>
          <a:blip r:embed="rId3"/>
          <a:srcRect t="2463"/>
          <a:stretch>
            <a:fillRect/>
          </a:stretch>
        </p:blipFill>
        <p:spPr bwMode="auto">
          <a:xfrm>
            <a:off x="827088" y="1689100"/>
            <a:ext cx="7993062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1619250" y="3284538"/>
            <a:ext cx="1584325" cy="576262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66918" name="Rectangle 6"/>
          <p:cNvSpPr>
            <a:spLocks noChangeArrowheads="1"/>
          </p:cNvSpPr>
          <p:nvPr/>
        </p:nvSpPr>
        <p:spPr bwMode="auto">
          <a:xfrm>
            <a:off x="3348038" y="3284538"/>
            <a:ext cx="1584325" cy="576262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66919" name="Rectangle 7"/>
          <p:cNvSpPr>
            <a:spLocks noChangeArrowheads="1"/>
          </p:cNvSpPr>
          <p:nvPr/>
        </p:nvSpPr>
        <p:spPr bwMode="auto">
          <a:xfrm>
            <a:off x="5075238" y="3284538"/>
            <a:ext cx="1584325" cy="576262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6692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57200" y="4652963"/>
            <a:ext cx="8224838" cy="2049462"/>
          </a:xfrm>
          <a:ln/>
        </p:spPr>
        <p:txBody>
          <a:bodyPr/>
          <a:lstStyle/>
          <a:p>
            <a:r>
              <a:rPr lang="pt-BR"/>
              <a:t>Transformações dos Dados</a:t>
            </a:r>
          </a:p>
          <a:p>
            <a:pPr lvl="1"/>
            <a:r>
              <a:rPr lang="pt-BR" sz="2200"/>
              <a:t>Dados brutos </a:t>
            </a:r>
            <a:r>
              <a:rPr lang="pt-BR" sz="2200">
                <a:sym typeface="Wingdings" pitchFamily="2" charset="2"/>
              </a:rPr>
              <a:t> </a:t>
            </a:r>
            <a:r>
              <a:rPr lang="pt-BR" sz="2200"/>
              <a:t>representação lógica estruturada</a:t>
            </a:r>
          </a:p>
          <a:p>
            <a:pPr lvl="2"/>
            <a:r>
              <a:rPr lang="pt-BR" sz="2000"/>
              <a:t>envolve a eliminação de dados errados ou incompletos, redundantes. Inclusão de novas informações</a:t>
            </a:r>
          </a:p>
        </p:txBody>
      </p:sp>
      <p:sp>
        <p:nvSpPr>
          <p:cNvPr id="166926" name="Rectangle 14"/>
          <p:cNvSpPr>
            <a:spLocks noChangeArrowheads="1"/>
          </p:cNvSpPr>
          <p:nvPr/>
        </p:nvSpPr>
        <p:spPr bwMode="auto">
          <a:xfrm>
            <a:off x="468313" y="4652963"/>
            <a:ext cx="8224837" cy="2049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8138" indent="-338138" algn="l">
              <a:spcBef>
                <a:spcPts val="750"/>
              </a:spcBef>
              <a:buFont typeface="Arial" charset="0"/>
              <a:buChar char="•"/>
            </a:pPr>
            <a:r>
              <a:rPr lang="pt-BR" sz="3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Mapeamento Visual</a:t>
            </a:r>
          </a:p>
          <a:p>
            <a:pPr marL="738188" lvl="1" indent="-280988" algn="l">
              <a:spcBef>
                <a:spcPts val="700"/>
              </a:spcBef>
              <a:buFont typeface="Arial" charset="0"/>
              <a:buChar char="–"/>
            </a:pPr>
            <a:r>
              <a:rPr lang="pt-BR" sz="2200">
                <a:solidFill>
                  <a:srgbClr val="000000"/>
                </a:solidFill>
              </a:rPr>
              <a:t>construir uma estrutura visual</a:t>
            </a:r>
            <a:r>
              <a:rPr lang="pt-BR" sz="2200" i="1">
                <a:solidFill>
                  <a:srgbClr val="000000"/>
                </a:solidFill>
              </a:rPr>
              <a:t> </a:t>
            </a:r>
            <a:r>
              <a:rPr lang="pt-BR" sz="2200">
                <a:solidFill>
                  <a:srgbClr val="000000"/>
                </a:solidFill>
              </a:rPr>
              <a:t>que represente os dados da tabela.  </a:t>
            </a:r>
          </a:p>
          <a:p>
            <a:pPr marL="1143000" lvl="2" indent="-228600" algn="l">
              <a:spcBef>
                <a:spcPts val="600"/>
              </a:spcBef>
              <a:buFont typeface="Arial" charset="0"/>
              <a:buChar char="•"/>
            </a:pPr>
            <a:r>
              <a:rPr lang="pt-BR" sz="2000">
                <a:solidFill>
                  <a:srgbClr val="000000"/>
                </a:solidFill>
              </a:rPr>
              <a:t>Associar os itens de dados a marcas visuais (pontos, volumes, ícones, etc.) em um substrato visual (X,Y). </a:t>
            </a:r>
          </a:p>
        </p:txBody>
      </p:sp>
      <p:sp>
        <p:nvSpPr>
          <p:cNvPr id="166927" name="Rectangle 15"/>
          <p:cNvSpPr>
            <a:spLocks noChangeArrowheads="1"/>
          </p:cNvSpPr>
          <p:nvPr/>
        </p:nvSpPr>
        <p:spPr bwMode="auto">
          <a:xfrm>
            <a:off x="468313" y="4652963"/>
            <a:ext cx="9305925" cy="2049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8138" indent="-338138" algn="l">
              <a:spcBef>
                <a:spcPts val="750"/>
              </a:spcBef>
              <a:buFont typeface="Arial" charset="0"/>
              <a:buChar char="•"/>
            </a:pPr>
            <a:r>
              <a:rPr lang="pt-BR" sz="3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Transformações Visuais</a:t>
            </a:r>
          </a:p>
          <a:p>
            <a:pPr marL="738188" lvl="1" indent="-280988" algn="l">
              <a:spcBef>
                <a:spcPts val="700"/>
              </a:spcBef>
              <a:buFont typeface="Arial" charset="0"/>
              <a:buChar char="–"/>
            </a:pPr>
            <a:r>
              <a:rPr lang="pt-BR" sz="2200">
                <a:solidFill>
                  <a:srgbClr val="000000"/>
                </a:solidFill>
              </a:rPr>
              <a:t>Modificar e estender as estruturas visuais interativamente</a:t>
            </a:r>
          </a:p>
          <a:p>
            <a:pPr marL="1143000" lvl="2" indent="-228600" algn="l">
              <a:spcBef>
                <a:spcPts val="600"/>
              </a:spcBef>
              <a:buFont typeface="Arial" charset="0"/>
              <a:buChar char="•"/>
            </a:pPr>
            <a:r>
              <a:rPr lang="pt-BR" sz="2000">
                <a:solidFill>
                  <a:srgbClr val="000000"/>
                </a:solidFill>
              </a:rPr>
              <a:t>Testes de localização;</a:t>
            </a:r>
          </a:p>
          <a:p>
            <a:pPr marL="1143000" lvl="2" indent="-228600" algn="l">
              <a:spcBef>
                <a:spcPts val="600"/>
              </a:spcBef>
              <a:buFont typeface="Arial" charset="0"/>
              <a:buChar char="•"/>
            </a:pPr>
            <a:r>
              <a:rPr lang="pt-BR" sz="2000">
                <a:solidFill>
                  <a:srgbClr val="000000"/>
                </a:solidFill>
              </a:rPr>
              <a:t>Controles de ponto de vista;</a:t>
            </a:r>
          </a:p>
          <a:p>
            <a:pPr marL="1143000" lvl="2" indent="-228600" algn="l">
              <a:spcBef>
                <a:spcPts val="600"/>
              </a:spcBef>
              <a:buFont typeface="Arial" charset="0"/>
              <a:buChar char="•"/>
            </a:pPr>
            <a:r>
              <a:rPr lang="pt-BR" sz="2000">
                <a:solidFill>
                  <a:srgbClr val="000000"/>
                </a:solidFill>
              </a:rPr>
              <a:t>Distorções da imagem.</a:t>
            </a:r>
          </a:p>
        </p:txBody>
      </p:sp>
      <p:grpSp>
        <p:nvGrpSpPr>
          <p:cNvPr id="166928" name="Group 1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6692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bg1">
                <a:alpha val="67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pic>
          <p:nvPicPr>
            <p:cNvPr id="166930" name="Picture 18"/>
            <p:cNvPicPr>
              <a:picLocks noChangeAspect="1" noChangeArrowheads="1"/>
            </p:cNvPicPr>
            <p:nvPr/>
          </p:nvPicPr>
          <p:blipFill>
            <a:blip r:embed="rId4"/>
            <a:srcRect l="3125" t="37196" r="6445" b="27365"/>
            <a:stretch>
              <a:fillRect/>
            </a:stretch>
          </p:blipFill>
          <p:spPr bwMode="auto">
            <a:xfrm>
              <a:off x="46" y="1570"/>
              <a:ext cx="5556" cy="16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6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6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6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6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66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6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6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66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6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69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6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7" grpId="0" animBg="1"/>
      <p:bldP spid="166918" grpId="0" animBg="1"/>
      <p:bldP spid="166919" grpId="0" animBg="1"/>
      <p:bldP spid="166925" grpId="0" build="p"/>
      <p:bldP spid="166926" grpId="0"/>
      <p:bldP spid="1669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2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457200" y="1739900"/>
            <a:ext cx="8224838" cy="4497388"/>
          </a:xfrm>
        </p:spPr>
        <p:txBody>
          <a:bodyPr/>
          <a:lstStyle/>
          <a:p>
            <a:endParaRPr lang="pt-BR"/>
          </a:p>
          <a:p>
            <a:endParaRPr lang="pt-BR"/>
          </a:p>
          <a:p>
            <a:r>
              <a:rPr lang="pt-BR"/>
              <a:t>Uma única metáfora não poderá cobrir todos os domínios.</a:t>
            </a:r>
          </a:p>
          <a:p>
            <a:pPr lvl="1"/>
            <a:r>
              <a:rPr lang="pt-BR"/>
              <a:t>Construídas com base em cada caso.</a:t>
            </a:r>
          </a:p>
          <a:p>
            <a:pPr lvl="1"/>
            <a:r>
              <a:rPr lang="pt-BR"/>
              <a:t>Considerar adequadamente os princípios da percepção humana </a:t>
            </a:r>
          </a:p>
          <a:p>
            <a:pPr lvl="1"/>
            <a:r>
              <a:rPr lang="pt-BR"/>
              <a:t>Deve fornecer ao usuário uma interação eficaz e confortável com o ambiente </a:t>
            </a:r>
          </a:p>
          <a:p>
            <a:pPr lvl="2"/>
            <a:r>
              <a:rPr lang="pt-BR"/>
              <a:t>Facilite a execução das tarefas da aplicação </a:t>
            </a:r>
          </a:p>
          <a:p>
            <a:pPr lvl="1"/>
            <a:endParaRPr lang="pt-BR"/>
          </a:p>
        </p:txBody>
      </p:sp>
      <p:sp>
        <p:nvSpPr>
          <p:cNvPr id="171024" name="Rectangle 16"/>
          <p:cNvSpPr>
            <a:spLocks noChangeArrowheads="1"/>
          </p:cNvSpPr>
          <p:nvPr/>
        </p:nvSpPr>
        <p:spPr bwMode="auto">
          <a:xfrm>
            <a:off x="1908175" y="333375"/>
            <a:ext cx="64087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400">
                <a:solidFill>
                  <a:schemeClr val="tx1"/>
                </a:solidFill>
              </a:rPr>
              <a:t>Metáfora</a:t>
            </a:r>
            <a:endParaRPr lang="en-GB" sz="3400">
              <a:solidFill>
                <a:schemeClr val="tx1"/>
              </a:solidFill>
            </a:endParaRPr>
          </a:p>
        </p:txBody>
      </p:sp>
      <p:sp>
        <p:nvSpPr>
          <p:cNvPr id="171030" name="Rectangle 22"/>
          <p:cNvSpPr>
            <a:spLocks noChangeArrowheads="1"/>
          </p:cNvSpPr>
          <p:nvPr/>
        </p:nvSpPr>
        <p:spPr bwMode="auto">
          <a:xfrm>
            <a:off x="450850" y="1739900"/>
            <a:ext cx="8224838" cy="1041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8138" indent="-338138" algn="l">
              <a:spcBef>
                <a:spcPts val="750"/>
              </a:spcBef>
              <a:buFont typeface="Arial" charset="0"/>
              <a:buChar char="•"/>
            </a:pPr>
            <a:r>
              <a:rPr lang="pt-BR" sz="3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Emprego de palavra ou expressão em sentido figurado</a:t>
            </a:r>
          </a:p>
        </p:txBody>
      </p:sp>
      <p:grpSp>
        <p:nvGrpSpPr>
          <p:cNvPr id="171038" name="Group 3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71039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bg1">
                <a:alpha val="67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pic>
          <p:nvPicPr>
            <p:cNvPr id="171040" name="Picture 32" descr="FiguraSanduicheSombr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0" y="1150"/>
              <a:ext cx="5216" cy="2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1041" name="Text Box 33"/>
            <p:cNvSpPr txBox="1">
              <a:spLocks noChangeArrowheads="1"/>
            </p:cNvSpPr>
            <p:nvPr/>
          </p:nvSpPr>
          <p:spPr bwMode="auto">
            <a:xfrm>
              <a:off x="431" y="709"/>
              <a:ext cx="4944" cy="4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t-BR" sz="1600" b="1">
                  <a:solidFill>
                    <a:schemeClr val="tx1"/>
                  </a:solidFill>
                </a:rPr>
                <a:t>“O poder de consumo do brasileiro”, medido pelo Critério de Classificação Econômica do Brasil (CCEB). Pesquisa: Associação Brasileira de Empresas de Pesquisa (Abep). Publicada: Revista Super Interessante, edição de Mar/2008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27" grpId="0" build="p"/>
      <p:bldP spid="1710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ChangeArrowheads="1"/>
          </p:cNvSpPr>
          <p:nvPr/>
        </p:nvSpPr>
        <p:spPr bwMode="auto">
          <a:xfrm>
            <a:off x="1908175" y="333375"/>
            <a:ext cx="64087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400">
                <a:solidFill>
                  <a:schemeClr val="tx1"/>
                </a:solidFill>
              </a:rPr>
              <a:t>Metáfora</a:t>
            </a:r>
            <a:endParaRPr lang="en-GB" sz="3400">
              <a:solidFill>
                <a:schemeClr val="tx1"/>
              </a:solidFill>
            </a:endParaRPr>
          </a:p>
        </p:txBody>
      </p:sp>
      <p:sp>
        <p:nvSpPr>
          <p:cNvPr id="17511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Segundo Mackinlay (1988)</a:t>
            </a:r>
          </a:p>
          <a:p>
            <a:pPr lvl="1"/>
            <a:r>
              <a:rPr lang="pt-BR"/>
              <a:t>a escolha da representação adequada para um determinado conjunto de dados deve ser baseada em critérios de expressividade e eficácia, onde, o critério de expressividade se refere às representações gráficas que revelam exatamente a informação de interesse para o usuário, e o critério de eficácia está relacionado à facilidade de entender tais representações e as informações que nelas contêm.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1908175" y="333375"/>
            <a:ext cx="64087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400">
                <a:solidFill>
                  <a:schemeClr val="tx1"/>
                </a:solidFill>
              </a:rPr>
              <a:t>Metáfora</a:t>
            </a:r>
            <a:endParaRPr lang="en-GB" sz="3400">
              <a:solidFill>
                <a:schemeClr val="tx1"/>
              </a:solidFill>
            </a:endParaRP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600" dirty="0" smtClean="0"/>
              <a:t>Para </a:t>
            </a:r>
            <a:r>
              <a:rPr lang="pt-BR" sz="2600" dirty="0"/>
              <a:t>se tornar efetiva, a visualização deve: </a:t>
            </a:r>
          </a:p>
          <a:p>
            <a:pPr lvl="1"/>
            <a:r>
              <a:rPr lang="pt-BR" sz="2400" dirty="0"/>
              <a:t>transmitir rapidamente, sem a indução de erros, as informações para o usuário;</a:t>
            </a:r>
          </a:p>
          <a:p>
            <a:pPr lvl="1"/>
            <a:r>
              <a:rPr lang="pt-BR" sz="2400" dirty="0"/>
              <a:t>deve atender às capacidades de percepção da visão humana.</a:t>
            </a:r>
          </a:p>
          <a:p>
            <a:r>
              <a:rPr lang="pt-BR" sz="2600" dirty="0"/>
              <a:t>Fatores que auxiliam no processo de cognição</a:t>
            </a:r>
          </a:p>
          <a:p>
            <a:pPr lvl="1"/>
            <a:r>
              <a:rPr lang="pt-BR" sz="2400" dirty="0"/>
              <a:t>cor, dimensionalidade, perspectiva, luminosidade, tamanho e a forma dos objetos </a:t>
            </a:r>
          </a:p>
          <a:p>
            <a:pPr lvl="2"/>
            <a:r>
              <a:rPr lang="pt-BR" sz="2000" dirty="0"/>
              <a:t>podem ser explorados na construção de visualizações efetivas. </a:t>
            </a:r>
            <a:endParaRPr lang="pt-BR" sz="2000" dirty="0" smtClean="0"/>
          </a:p>
          <a:p>
            <a:pPr lvl="2"/>
            <a:r>
              <a:rPr lang="pt-BR" sz="2000" dirty="0" err="1" smtClean="0"/>
              <a:t>Mackinlay</a:t>
            </a:r>
            <a:r>
              <a:rPr lang="pt-BR" sz="2000" dirty="0" smtClean="0"/>
              <a:t> (1988) propõe ordens de prioridade para se associar atributos de dados a atributos visuais.</a:t>
            </a:r>
          </a:p>
          <a:p>
            <a:pPr lvl="2"/>
            <a:endParaRPr lang="pt-BR" sz="2000" dirty="0"/>
          </a:p>
        </p:txBody>
      </p:sp>
      <p:grpSp>
        <p:nvGrpSpPr>
          <p:cNvPr id="177161" name="Group 9"/>
          <p:cNvGrpSpPr>
            <a:grpSpLocks/>
          </p:cNvGrpSpPr>
          <p:nvPr/>
        </p:nvGrpSpPr>
        <p:grpSpPr bwMode="auto">
          <a:xfrm>
            <a:off x="-26" y="-17"/>
            <a:ext cx="9144000" cy="6858000"/>
            <a:chOff x="-3375" y="-1350"/>
            <a:chExt cx="5760" cy="4320"/>
          </a:xfrm>
        </p:grpSpPr>
        <p:sp>
          <p:nvSpPr>
            <p:cNvPr id="177157" name="Rectangle 5"/>
            <p:cNvSpPr>
              <a:spLocks noChangeArrowheads="1"/>
            </p:cNvSpPr>
            <p:nvPr/>
          </p:nvSpPr>
          <p:spPr bwMode="auto">
            <a:xfrm>
              <a:off x="-3375" y="-1350"/>
              <a:ext cx="5760" cy="4320"/>
            </a:xfrm>
            <a:prstGeom prst="rect">
              <a:avLst/>
            </a:prstGeom>
            <a:solidFill>
              <a:schemeClr val="bg1">
                <a:alpha val="67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pic>
          <p:nvPicPr>
            <p:cNvPr id="177159" name="Picture 7"/>
            <p:cNvPicPr>
              <a:picLocks noChangeAspect="1" noChangeArrowheads="1"/>
            </p:cNvPicPr>
            <p:nvPr/>
          </p:nvPicPr>
          <p:blipFill>
            <a:blip r:embed="rId3"/>
            <a:srcRect l="15300" t="21463" r="20476" b="20464"/>
            <a:stretch>
              <a:fillRect/>
            </a:stretch>
          </p:blipFill>
          <p:spPr bwMode="auto">
            <a:xfrm>
              <a:off x="-2520" y="-675"/>
              <a:ext cx="3946" cy="26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77160" name="Text Box 8"/>
            <p:cNvSpPr txBox="1">
              <a:spLocks noChangeArrowheads="1"/>
            </p:cNvSpPr>
            <p:nvPr/>
          </p:nvSpPr>
          <p:spPr bwMode="auto">
            <a:xfrm>
              <a:off x="-2700" y="2160"/>
              <a:ext cx="4309" cy="2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400" b="1" dirty="0">
                  <a:solidFill>
                    <a:schemeClr val="tx1"/>
                  </a:solidFill>
                </a:rPr>
                <a:t>Acuidade de percepção dos atributos visuais</a:t>
              </a:r>
              <a:r>
                <a:rPr lang="pt-BR" sz="2000" dirty="0">
                  <a:solidFill>
                    <a:schemeClr val="tx1"/>
                  </a:solidFill>
                </a:rPr>
                <a:t>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ChangeArrowheads="1"/>
          </p:cNvSpPr>
          <p:nvPr/>
        </p:nvSpPr>
        <p:spPr bwMode="auto">
          <a:xfrm>
            <a:off x="1908175" y="333375"/>
            <a:ext cx="64087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400">
                <a:solidFill>
                  <a:schemeClr val="tx1"/>
                </a:solidFill>
              </a:rPr>
              <a:t>Conclusão</a:t>
            </a:r>
            <a:endParaRPr lang="en-GB" sz="3400">
              <a:solidFill>
                <a:schemeClr val="tx1"/>
              </a:solidFill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221163"/>
            <a:ext cx="8224838" cy="1223962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ts val="800"/>
              </a:spcBef>
            </a:pPr>
            <a:r>
              <a:rPr lang="pt-BR" dirty="0"/>
              <a:t>O grande potencial para o futuro</a:t>
            </a:r>
          </a:p>
          <a:p>
            <a:pPr lvl="1">
              <a:lnSpc>
                <a:spcPct val="75000"/>
              </a:lnSpc>
              <a:spcBef>
                <a:spcPts val="800"/>
              </a:spcBef>
            </a:pPr>
            <a:r>
              <a:rPr lang="pt-BR" dirty="0"/>
              <a:t>Especialmente em ambientes </a:t>
            </a:r>
            <a:r>
              <a:rPr lang="pt-BR" dirty="0" err="1"/>
              <a:t>imersivos</a:t>
            </a:r>
            <a:endParaRPr lang="pt-BR" dirty="0"/>
          </a:p>
          <a:p>
            <a:pPr lvl="2">
              <a:lnSpc>
                <a:spcPct val="75000"/>
              </a:lnSpc>
              <a:spcBef>
                <a:spcPts val="800"/>
              </a:spcBef>
            </a:pPr>
            <a:r>
              <a:rPr lang="pt-BR" sz="2500" dirty="0"/>
              <a:t>as informações serão sentidas por meio da ativação de todos os nossos sentidos. </a:t>
            </a:r>
          </a:p>
        </p:txBody>
      </p:sp>
      <p:sp>
        <p:nvSpPr>
          <p:cNvPr id="179209" name="Rectangle 9"/>
          <p:cNvSpPr>
            <a:spLocks noChangeArrowheads="1"/>
          </p:cNvSpPr>
          <p:nvPr/>
        </p:nvSpPr>
        <p:spPr bwMode="auto">
          <a:xfrm>
            <a:off x="450850" y="1628775"/>
            <a:ext cx="8224838" cy="244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8138" indent="-338138" algn="l">
              <a:lnSpc>
                <a:spcPct val="75000"/>
              </a:lnSpc>
              <a:spcBef>
                <a:spcPts val="750"/>
              </a:spcBef>
              <a:buFont typeface="Arial" charset="0"/>
              <a:buChar char="•"/>
            </a:pPr>
            <a:r>
              <a:rPr lang="pt-BR" sz="3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Deve ser enriquecida com princípios de outras áreas relevantes</a:t>
            </a:r>
          </a:p>
          <a:p>
            <a:pPr marL="738188" lvl="1" indent="-280988" algn="l">
              <a:lnSpc>
                <a:spcPct val="75000"/>
              </a:lnSpc>
              <a:spcBef>
                <a:spcPts val="700"/>
              </a:spcBef>
              <a:buFont typeface="Arial" charset="0"/>
              <a:buChar char="–"/>
            </a:pPr>
            <a:r>
              <a:rPr lang="pt-BR" sz="3200">
                <a:solidFill>
                  <a:srgbClr val="000000"/>
                </a:solidFill>
              </a:rPr>
              <a:t>a fim de desenvolver representações de dados que reforcem a experiência perceptiva e cognitiva, em vez de unicamente focar na eficácia métrica. </a:t>
            </a:r>
          </a:p>
        </p:txBody>
      </p:sp>
      <p:grpSp>
        <p:nvGrpSpPr>
          <p:cNvPr id="179219" name="Group 19"/>
          <p:cNvGrpSpPr>
            <a:grpSpLocks/>
          </p:cNvGrpSpPr>
          <p:nvPr/>
        </p:nvGrpSpPr>
        <p:grpSpPr bwMode="auto">
          <a:xfrm>
            <a:off x="-49" y="-53"/>
            <a:ext cx="9144000" cy="6858000"/>
            <a:chOff x="1530" y="2610"/>
            <a:chExt cx="5760" cy="4320"/>
          </a:xfrm>
        </p:grpSpPr>
        <p:sp>
          <p:nvSpPr>
            <p:cNvPr id="179220" name="Rectangle 20"/>
            <p:cNvSpPr>
              <a:spLocks noChangeArrowheads="1"/>
            </p:cNvSpPr>
            <p:nvPr/>
          </p:nvSpPr>
          <p:spPr bwMode="auto">
            <a:xfrm>
              <a:off x="1530" y="2610"/>
              <a:ext cx="5760" cy="4320"/>
            </a:xfrm>
            <a:prstGeom prst="rect">
              <a:avLst/>
            </a:prstGeom>
            <a:solidFill>
              <a:schemeClr val="bg1">
                <a:alpha val="67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/>
            </a:p>
          </p:txBody>
        </p:sp>
        <p:pic>
          <p:nvPicPr>
            <p:cNvPr id="179221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85" y="3780"/>
              <a:ext cx="4248" cy="26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79222" name="Text Box 22"/>
            <p:cNvSpPr txBox="1">
              <a:spLocks noChangeArrowheads="1"/>
            </p:cNvSpPr>
            <p:nvPr/>
          </p:nvSpPr>
          <p:spPr bwMode="auto">
            <a:xfrm>
              <a:off x="2340" y="6435"/>
              <a:ext cx="4309" cy="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BR" sz="2800" b="1" dirty="0">
                  <a:solidFill>
                    <a:schemeClr val="tx1"/>
                  </a:solidFill>
                </a:rPr>
                <a:t>Abordagem Multidisciplinar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1908175" y="333375"/>
            <a:ext cx="64087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400">
                <a:solidFill>
                  <a:schemeClr val="tx1"/>
                </a:solidFill>
              </a:rPr>
              <a:t>Conclusão</a:t>
            </a:r>
            <a:endParaRPr lang="en-GB" sz="3400">
              <a:solidFill>
                <a:schemeClr val="tx1"/>
              </a:solidFill>
            </a:endParaRPr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450850" y="1700213"/>
            <a:ext cx="8224838" cy="4824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8138" indent="-338138" algn="l">
              <a:lnSpc>
                <a:spcPct val="75000"/>
              </a:lnSpc>
              <a:spcBef>
                <a:spcPts val="800"/>
              </a:spcBef>
              <a:buFont typeface="Arial" charset="0"/>
              <a:buChar char="•"/>
            </a:pPr>
            <a:r>
              <a:rPr lang="pt-BR" sz="3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representações tridimensionais podem melhoram o desempenho do usuário</a:t>
            </a:r>
          </a:p>
          <a:p>
            <a:pPr marL="1600200" lvl="3" indent="-228600" algn="l">
              <a:lnSpc>
                <a:spcPct val="75000"/>
              </a:lnSpc>
              <a:spcBef>
                <a:spcPts val="800"/>
              </a:spcBef>
              <a:buFont typeface="Arial" charset="0"/>
              <a:buChar char="–"/>
            </a:pPr>
            <a:endParaRPr lang="pt-BR" sz="2000">
              <a:solidFill>
                <a:srgbClr val="000000"/>
              </a:solidFill>
            </a:endParaRPr>
          </a:p>
          <a:p>
            <a:pPr marL="338138" indent="-338138" algn="l">
              <a:lnSpc>
                <a:spcPct val="75000"/>
              </a:lnSpc>
              <a:spcBef>
                <a:spcPts val="800"/>
              </a:spcBef>
              <a:buFont typeface="Arial" charset="0"/>
              <a:buChar char="•"/>
            </a:pPr>
            <a:r>
              <a:rPr lang="pt-BR" sz="26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Realidade Aumentada + InfoVis</a:t>
            </a:r>
          </a:p>
          <a:p>
            <a:pPr marL="738188" lvl="1" indent="-280988" algn="l">
              <a:lnSpc>
                <a:spcPct val="75000"/>
              </a:lnSpc>
              <a:spcBef>
                <a:spcPts val="800"/>
              </a:spcBef>
              <a:buFont typeface="Arial" charset="0"/>
              <a:buChar char="–"/>
            </a:pPr>
            <a:r>
              <a:rPr lang="pt-BR" sz="2400">
                <a:solidFill>
                  <a:srgbClr val="000000"/>
                </a:solidFill>
              </a:rPr>
              <a:t>possibilidade de combinar os modelos de representações virtuais ao ambiente real.</a:t>
            </a:r>
          </a:p>
          <a:p>
            <a:pPr marL="1143000" lvl="2" indent="-228600" algn="l">
              <a:lnSpc>
                <a:spcPct val="75000"/>
              </a:lnSpc>
              <a:spcBef>
                <a:spcPts val="800"/>
              </a:spcBef>
              <a:buFont typeface="Arial" charset="0"/>
              <a:buChar char="•"/>
            </a:pPr>
            <a:r>
              <a:rPr lang="pt-BR" sz="2000">
                <a:solidFill>
                  <a:srgbClr val="000000"/>
                </a:solidFill>
              </a:rPr>
              <a:t>Ambiente de origem dos dados. </a:t>
            </a:r>
          </a:p>
          <a:p>
            <a:pPr marL="1600200" lvl="3" indent="-228600" algn="l">
              <a:lnSpc>
                <a:spcPct val="75000"/>
              </a:lnSpc>
              <a:spcBef>
                <a:spcPts val="800"/>
              </a:spcBef>
              <a:buFont typeface="Arial" charset="0"/>
              <a:buChar char="–"/>
            </a:pPr>
            <a:endParaRPr lang="pt-BR" sz="1800">
              <a:solidFill>
                <a:srgbClr val="000000"/>
              </a:solidFill>
            </a:endParaRPr>
          </a:p>
          <a:p>
            <a:pPr marL="338138" indent="-338138" algn="l">
              <a:lnSpc>
                <a:spcPct val="75000"/>
              </a:lnSpc>
              <a:spcBef>
                <a:spcPts val="800"/>
              </a:spcBef>
              <a:buFont typeface="Arial" charset="0"/>
              <a:buChar char="•"/>
            </a:pPr>
            <a:r>
              <a:rPr lang="pt-BR" sz="26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Pode contribuir com o processo de entendimento das informações recuperadas</a:t>
            </a:r>
          </a:p>
          <a:p>
            <a:pPr marL="738188" lvl="1" indent="-280988" algn="l">
              <a:lnSpc>
                <a:spcPct val="75000"/>
              </a:lnSpc>
              <a:spcBef>
                <a:spcPts val="800"/>
              </a:spcBef>
              <a:buFont typeface="Arial" charset="0"/>
              <a:buChar char="–"/>
            </a:pPr>
            <a:r>
              <a:rPr lang="pt-BR" sz="2400">
                <a:solidFill>
                  <a:srgbClr val="000000"/>
                </a:solidFill>
              </a:rPr>
              <a:t>usuário pode acessar as informações virtuais no seu ambiente de domínio.</a:t>
            </a:r>
          </a:p>
          <a:p>
            <a:pPr marL="738188" lvl="1" indent="-280988" algn="l">
              <a:lnSpc>
                <a:spcPct val="75000"/>
              </a:lnSpc>
              <a:spcBef>
                <a:spcPts val="800"/>
              </a:spcBef>
              <a:buFont typeface="Arial" charset="0"/>
              <a:buChar char="–"/>
            </a:pPr>
            <a:r>
              <a:rPr lang="pt-BR" sz="2400">
                <a:solidFill>
                  <a:srgbClr val="000000"/>
                </a:solidFill>
              </a:rPr>
              <a:t>permite interações tangíveis mais fáceis e naturais, sem o uso de equipamentos especiais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2" name="Picture 4" descr="ALegriaUserInfoVis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2205038"/>
            <a:ext cx="2552700" cy="2933700"/>
          </a:xfrm>
          <a:prstGeom prst="rect">
            <a:avLst/>
          </a:prstGeom>
          <a:noFill/>
        </p:spPr>
      </p:pic>
      <p:pic>
        <p:nvPicPr>
          <p:cNvPr id="181253" name="Picture 5" descr="ALegriaUserInfoVis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" y="2276475"/>
            <a:ext cx="2857500" cy="2857500"/>
          </a:xfrm>
          <a:prstGeom prst="rect">
            <a:avLst/>
          </a:prstGeom>
          <a:noFill/>
        </p:spPr>
      </p:pic>
      <p:pic>
        <p:nvPicPr>
          <p:cNvPr id="181254" name="Picture 6" descr="ALegriaUserInfoVis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3209925"/>
            <a:ext cx="723900" cy="723900"/>
          </a:xfrm>
          <a:prstGeom prst="rect">
            <a:avLst/>
          </a:prstGeom>
          <a:noFill/>
        </p:spPr>
      </p:pic>
      <p:pic>
        <p:nvPicPr>
          <p:cNvPr id="181255" name="Picture 7" descr="ALegriaUserInfoVis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59113" y="2224088"/>
            <a:ext cx="2552700" cy="2933700"/>
          </a:xfrm>
          <a:prstGeom prst="rect">
            <a:avLst/>
          </a:prstGeom>
          <a:noFill/>
        </p:spPr>
      </p:pic>
      <p:pic>
        <p:nvPicPr>
          <p:cNvPr id="181256" name="Picture 8" descr="ALegriaUserInfoVis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063" y="3357563"/>
            <a:ext cx="723900" cy="39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12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1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0413" y="2781300"/>
            <a:ext cx="7772400" cy="1470025"/>
          </a:xfrm>
        </p:spPr>
        <p:txBody>
          <a:bodyPr/>
          <a:lstStyle/>
          <a:p>
            <a:r>
              <a:rPr lang="pt-BR" sz="5600"/>
              <a:t>Muito Obrigado!</a:t>
            </a:r>
            <a:br>
              <a:rPr lang="pt-BR" sz="5600"/>
            </a:br>
            <a:r>
              <a:rPr lang="pt-BR" sz="3400"/>
              <a:t/>
            </a:r>
            <a:br>
              <a:rPr lang="pt-BR" sz="3400"/>
            </a:br>
            <a:r>
              <a:rPr lang="pt-BR" sz="3400"/>
              <a:t/>
            </a:r>
            <a:br>
              <a:rPr lang="pt-BR" sz="3400"/>
            </a:br>
            <a:r>
              <a:rPr lang="pt-BR" sz="3400">
                <a:solidFill>
                  <a:schemeClr val="bg2"/>
                </a:solidFill>
              </a:rPr>
              <a:t>www.realidadeaumentada.com.br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67999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67999"/>
          </a:schemeClr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Lucida Sans Unicode" pitchFamily="34" charset="0"/>
            <a:cs typeface="Lucida Sans Unicode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1085</TotalTime>
  <Words>480</Words>
  <PresentationFormat>Apresentação na tela (4:3)</PresentationFormat>
  <Paragraphs>62</Paragraphs>
  <Slides>9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Design padrão</vt:lpstr>
      <vt:lpstr>Visualização Efetiva </vt:lpstr>
      <vt:lpstr>Modelo de Referência para Visualização </vt:lpstr>
      <vt:lpstr>Slide 3</vt:lpstr>
      <vt:lpstr>Slide 4</vt:lpstr>
      <vt:lpstr>Slide 5</vt:lpstr>
      <vt:lpstr>Slide 6</vt:lpstr>
      <vt:lpstr>Slide 7</vt:lpstr>
      <vt:lpstr>Slide 8</vt:lpstr>
      <vt:lpstr>Muito Obrigado!   www.realidadeaumentada.com.br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Visualização de Informação com Realidade Virtual e Aumentada</dc:title>
  <dc:creator>Alexandre</dc:creator>
  <cp:lastModifiedBy>User</cp:lastModifiedBy>
  <cp:revision>42</cp:revision>
  <dcterms:modified xsi:type="dcterms:W3CDTF">2008-03-25T13:07:57Z</dcterms:modified>
</cp:coreProperties>
</file>