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48"/>
    <a:srgbClr val="006C31"/>
    <a:srgbClr val="0060A2"/>
    <a:srgbClr val="005D7E"/>
    <a:srgbClr val="0047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32A333-2AA1-4CA1-BF49-D6DBFE109B86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F4E26E-CB77-4D1A-B380-EB8153D9B0DE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27736-DE79-44C1-9F19-9723723D8C91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4013" y="485775"/>
            <a:ext cx="2081212" cy="5640388"/>
          </a:xfrm>
        </p:spPr>
        <p:txBody>
          <a:bodyPr vert="eaVert"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94413" cy="5640388"/>
          </a:xfrm>
        </p:spPr>
        <p:txBody>
          <a:bodyPr vert="eaVert"/>
          <a:lstStyle>
            <a:lvl1pPr>
              <a:defRPr>
                <a:effectLst/>
              </a:defRPr>
            </a:lvl1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87C7A-D7A7-4682-B1E0-7BDCD2A4486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548"/>
                </a:solidFill>
                <a:effectLst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548"/>
                </a:solidFill>
                <a:effectLst/>
              </a:defRPr>
            </a:lvl1pPr>
            <a:lvl2pPr>
              <a:defRPr>
                <a:solidFill>
                  <a:srgbClr val="003548"/>
                </a:solidFill>
              </a:defRPr>
            </a:lvl2pPr>
            <a:lvl3pPr>
              <a:defRPr>
                <a:solidFill>
                  <a:srgbClr val="003548"/>
                </a:solidFill>
              </a:defRPr>
            </a:lvl3pPr>
            <a:lvl4pPr>
              <a:defRPr>
                <a:solidFill>
                  <a:srgbClr val="003548"/>
                </a:solidFill>
              </a:defRPr>
            </a:lvl4pPr>
            <a:lvl5pPr>
              <a:defRPr>
                <a:solidFill>
                  <a:srgbClr val="003548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C6AEB-B106-4670-A78A-AFBC93ECBFE8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C698D-4A23-46D7-9F84-C21DFCADEBE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497388"/>
          </a:xfrm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497388"/>
          </a:xfrm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10ECC-9193-43F1-92C8-98AA332824C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80CD2-C441-4C28-B975-191164F0D01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06BD3-E42D-4C0A-9954-4084175C7E7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E6DE1-4BBC-4684-84D8-0115FE63295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 smtClean="0"/>
              <a:t>Clique no ícone para adicionar uma imagem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6311E-55F4-4555-BA9F-683B84FDA62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E4269-D69A-49B5-B638-0BEFAC5E610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LogoRV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763713" cy="7921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786" y="485775"/>
            <a:ext cx="799943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548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548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548"/>
                </a:solidFill>
              </a:defRPr>
            </a:lvl1pPr>
          </a:lstStyle>
          <a:p>
            <a:fld id="{7E2D484C-9E56-4B54-BD91-48181F318598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/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354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rgbClr val="003548"/>
          </a:solidFill>
          <a:effectLst/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354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354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54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54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 smtClean="0">
                <a:effectLst/>
              </a:rPr>
              <a:t>Visualização da Informação</a:t>
            </a:r>
            <a:br>
              <a:rPr lang="pt-BR" dirty="0" smtClean="0">
                <a:effectLst/>
              </a:rPr>
            </a:br>
            <a:r>
              <a:rPr lang="pt-BR" dirty="0" smtClean="0">
                <a:effectLst/>
              </a:rPr>
              <a:t>Psicologia da Forma</a:t>
            </a:r>
            <a:br>
              <a:rPr lang="pt-BR" dirty="0" smtClean="0">
                <a:effectLst/>
              </a:rPr>
            </a:br>
            <a:r>
              <a:rPr lang="pt-BR" sz="2400" dirty="0" smtClean="0">
                <a:effectLst/>
              </a:rPr>
              <a:t>GESTALT</a:t>
            </a:r>
            <a:endParaRPr lang="pt-BR" sz="2400" dirty="0"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71534" y="5000636"/>
            <a:ext cx="6486548" cy="1752600"/>
          </a:xfrm>
        </p:spPr>
        <p:txBody>
          <a:bodyPr/>
          <a:lstStyle/>
          <a:p>
            <a:pPr algn="l"/>
            <a:r>
              <a:rPr lang="pt-BR" sz="2400" b="1" i="1" dirty="0" smtClean="0"/>
              <a:t>Prof</a:t>
            </a:r>
            <a:r>
              <a:rPr lang="pt-BR" sz="2400" b="1" i="1" smtClean="0"/>
              <a:t>. Eduardo </a:t>
            </a:r>
            <a:r>
              <a:rPr lang="pt-BR" sz="2400" b="1" i="1" dirty="0" smtClean="0"/>
              <a:t>de Souza Santos</a:t>
            </a:r>
          </a:p>
          <a:p>
            <a:pPr algn="l"/>
            <a:r>
              <a:rPr lang="pt-BR" sz="2400" b="1" i="1" dirty="0" smtClean="0"/>
              <a:t>Prof. </a:t>
            </a:r>
            <a:r>
              <a:rPr lang="pt-BR" sz="2400" b="1" i="1" dirty="0" err="1" smtClean="0"/>
              <a:t>Marlus</a:t>
            </a:r>
            <a:r>
              <a:rPr lang="pt-BR" sz="2400" b="1" i="1" dirty="0" smtClean="0"/>
              <a:t> Dias Silva</a:t>
            </a:r>
          </a:p>
          <a:p>
            <a:pPr algn="l"/>
            <a:endParaRPr lang="pt-B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5 - Experiência Passada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Certas formas só podem ser compreendidas se já a conhecermos, ou se tivermos consciência prévia de sua existência.</a:t>
            </a:r>
            <a:endParaRPr lang="pt-BR" dirty="0"/>
          </a:p>
        </p:txBody>
      </p:sp>
      <p:pic>
        <p:nvPicPr>
          <p:cNvPr id="3075" name="Picture 3" descr="C:\Documents and Settings\Eduardo de Souza\Desktop\Disciplinas Mestrado\2009_2\Visualização da Informação\Percepção\imagens\Conservative Party logo_compressed - 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309398"/>
            <a:ext cx="4311645" cy="3048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6 - Clausura/Fechamento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boa forma se completa, se fecha sobre si mesma, formando uma figura delimitada.</a:t>
            </a:r>
            <a:endParaRPr lang="pt-BR" dirty="0"/>
          </a:p>
        </p:txBody>
      </p:sp>
      <p:pic>
        <p:nvPicPr>
          <p:cNvPr id="5" name="Picture 2" descr="C:\Documents and Settings\Eduardo de Souza\Desktop\Disciplinas Mestrado\2009_2\Visualização da Informação\Percepção\imagens\wwf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14686"/>
            <a:ext cx="30480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Documents and Settings\Eduardo de Souza\Desktop\Disciplinas Mestrado\2009_2\Visualização da Informação\Percepção\imagens\800px-IBM_logo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4714908" cy="188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Wikipedia</a:t>
            </a:r>
            <a:r>
              <a:rPr lang="pt-BR" dirty="0" smtClean="0"/>
              <a:t>. http://pt.wikipedia.org/wiki/Gestalt</a:t>
            </a:r>
          </a:p>
          <a:p>
            <a:r>
              <a:rPr lang="pt-BR" dirty="0" smtClean="0"/>
              <a:t>FILHO, João Gomes. </a:t>
            </a:r>
            <a:r>
              <a:rPr lang="pt-BR" b="1" dirty="0" err="1" smtClean="0"/>
              <a:t>Gestalt</a:t>
            </a:r>
            <a:r>
              <a:rPr lang="pt-BR" b="1" dirty="0" smtClean="0"/>
              <a:t> do Objeto, Sistema de Leitura Visual da Forma. </a:t>
            </a:r>
            <a:r>
              <a:rPr lang="pt-BR" dirty="0" smtClean="0"/>
              <a:t>São Paulo: Escrituras, 2000.</a:t>
            </a:r>
          </a:p>
          <a:p>
            <a:r>
              <a:rPr lang="pt-BR" dirty="0" smtClean="0"/>
              <a:t>http://www.psicologado.com/site/escolas/humanismo/gestalt-leis-da-gestalt</a:t>
            </a:r>
          </a:p>
          <a:p>
            <a:r>
              <a:rPr lang="pt-BR" dirty="0" smtClean="0"/>
              <a:t>http://www.cpsimoes.net/index.</a:t>
            </a:r>
            <a:r>
              <a:rPr lang="pt-BR" dirty="0" err="1" smtClean="0"/>
              <a:t>php</a:t>
            </a:r>
            <a:r>
              <a:rPr lang="pt-BR" dirty="0" smtClean="0"/>
              <a:t>?</a:t>
            </a:r>
            <a:r>
              <a:rPr lang="pt-BR" dirty="0" err="1" smtClean="0"/>
              <a:t>option</a:t>
            </a:r>
            <a:r>
              <a:rPr lang="pt-BR" dirty="0" smtClean="0"/>
              <a:t>=</a:t>
            </a:r>
            <a:r>
              <a:rPr lang="pt-BR" dirty="0" err="1" smtClean="0"/>
              <a:t>com_awiki&amp;view</a:t>
            </a:r>
            <a:r>
              <a:rPr lang="pt-BR" dirty="0" smtClean="0"/>
              <a:t>=</a:t>
            </a:r>
            <a:r>
              <a:rPr lang="pt-BR" dirty="0" err="1" smtClean="0"/>
              <a:t>mediawiki&amp;article</a:t>
            </a:r>
            <a:r>
              <a:rPr lang="pt-BR" dirty="0" smtClean="0"/>
              <a:t>=</a:t>
            </a:r>
            <a:r>
              <a:rPr lang="pt-BR" dirty="0" err="1" smtClean="0"/>
              <a:t>Percep</a:t>
            </a:r>
            <a:r>
              <a:rPr lang="pt-BR" dirty="0" smtClean="0"/>
              <a:t>%C3%A7%C3%A3o_</a:t>
            </a:r>
            <a:r>
              <a:rPr lang="pt-BR" dirty="0" err="1" smtClean="0"/>
              <a:t>visual&amp;Itemid</a:t>
            </a:r>
            <a:r>
              <a:rPr lang="pt-BR" dirty="0" smtClean="0"/>
              <a:t>=103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 smtClean="0">
                <a:effectLst/>
              </a:rPr>
              <a:t>Visualização da Informação</a:t>
            </a:r>
            <a:br>
              <a:rPr lang="pt-BR" dirty="0" smtClean="0">
                <a:effectLst/>
              </a:rPr>
            </a:br>
            <a:r>
              <a:rPr lang="pt-BR" dirty="0" smtClean="0">
                <a:effectLst/>
              </a:rPr>
              <a:t>Psicologia da Forma</a:t>
            </a:r>
            <a:br>
              <a:rPr lang="pt-BR" dirty="0" smtClean="0">
                <a:effectLst/>
              </a:rPr>
            </a:br>
            <a:r>
              <a:rPr lang="pt-BR" sz="2400" dirty="0" smtClean="0">
                <a:effectLst/>
              </a:rPr>
              <a:t>GESTALT</a:t>
            </a:r>
            <a:endParaRPr lang="pt-BR" sz="2400" dirty="0"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71534" y="5000636"/>
            <a:ext cx="6486548" cy="1752600"/>
          </a:xfrm>
        </p:spPr>
        <p:txBody>
          <a:bodyPr/>
          <a:lstStyle/>
          <a:p>
            <a:pPr algn="l"/>
            <a:r>
              <a:rPr lang="pt-BR" sz="2400" b="1" i="1" dirty="0" smtClean="0"/>
              <a:t>Prof</a:t>
            </a:r>
            <a:r>
              <a:rPr lang="pt-BR" sz="2400" b="1" i="1" smtClean="0"/>
              <a:t>. Eduardo </a:t>
            </a:r>
            <a:r>
              <a:rPr lang="pt-BR" sz="2400" b="1" i="1" dirty="0" smtClean="0"/>
              <a:t>de Souza Santos</a:t>
            </a:r>
          </a:p>
          <a:p>
            <a:pPr algn="l"/>
            <a:r>
              <a:rPr lang="pt-BR" sz="2400" b="1" i="1" dirty="0" smtClean="0"/>
              <a:t>Prof. </a:t>
            </a:r>
            <a:r>
              <a:rPr lang="pt-BR" sz="2400" b="1" i="1" dirty="0" err="1" smtClean="0"/>
              <a:t>Marlus</a:t>
            </a:r>
            <a:r>
              <a:rPr lang="pt-BR" sz="2400" b="1" i="1" dirty="0" smtClean="0"/>
              <a:t> Dias Silva</a:t>
            </a:r>
          </a:p>
          <a:p>
            <a:pPr algn="l"/>
            <a:endParaRPr lang="pt-B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idéia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1514" y="1571612"/>
            <a:ext cx="4471990" cy="4497388"/>
          </a:xfrm>
        </p:spPr>
        <p:txBody>
          <a:bodyPr/>
          <a:lstStyle/>
          <a:p>
            <a:r>
              <a:rPr lang="pt-BR" dirty="0" smtClean="0"/>
              <a:t>Immanuel Kant: </a:t>
            </a:r>
            <a:r>
              <a:rPr lang="pt-BR" b="1" dirty="0" smtClean="0">
                <a:solidFill>
                  <a:srgbClr val="0070C0"/>
                </a:solidFill>
              </a:rPr>
              <a:t>unidade</a:t>
            </a:r>
            <a:r>
              <a:rPr lang="pt-BR" dirty="0" smtClean="0"/>
              <a:t> do ato da percepção.</a:t>
            </a:r>
          </a:p>
          <a:p>
            <a:endParaRPr lang="pt-BR" dirty="0" smtClean="0"/>
          </a:p>
          <a:p>
            <a:r>
              <a:rPr lang="pt-BR" dirty="0" smtClean="0"/>
              <a:t>O cérebro percebe as partes de um todo mas as </a:t>
            </a:r>
            <a:r>
              <a:rPr lang="pt-BR" b="1" dirty="0" smtClean="0">
                <a:solidFill>
                  <a:srgbClr val="0070C0"/>
                </a:solidFill>
              </a:rPr>
              <a:t>organiza</a:t>
            </a:r>
            <a:r>
              <a:rPr lang="pt-BR" dirty="0" smtClean="0"/>
              <a:t> de uma maneira diferente que pode mudar o sentido.</a:t>
            </a:r>
            <a:endParaRPr lang="pt-BR" dirty="0"/>
          </a:p>
        </p:txBody>
      </p:sp>
      <p:pic>
        <p:nvPicPr>
          <p:cNvPr id="1026" name="Picture 2" descr="C:\Documents and Settings\Eduardo de Souza\Desktop\Disciplinas Mestrado\2009_2\Visualização da Informação\Percepção\imagens\ka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00174"/>
            <a:ext cx="3733800" cy="4711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Psicologia da Forma: </a:t>
            </a:r>
            <a:r>
              <a:rPr lang="pt-BR" dirty="0" err="1" smtClean="0"/>
              <a:t>Gestalt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2910" y="1628775"/>
            <a:ext cx="8043890" cy="4497388"/>
          </a:xfrm>
        </p:spPr>
        <p:txBody>
          <a:bodyPr/>
          <a:lstStyle/>
          <a:p>
            <a:r>
              <a:rPr lang="pt-BR" dirty="0" smtClean="0"/>
              <a:t>Criado por: Max </a:t>
            </a:r>
            <a:r>
              <a:rPr lang="pt-BR" dirty="0" err="1" smtClean="0"/>
              <a:t>Wertheimer</a:t>
            </a:r>
            <a:r>
              <a:rPr lang="pt-BR" dirty="0" smtClean="0"/>
              <a:t>, Wolfgang Köhler, Kurt </a:t>
            </a:r>
            <a:r>
              <a:rPr lang="pt-BR" dirty="0" err="1" smtClean="0"/>
              <a:t>Koffka</a:t>
            </a:r>
            <a:r>
              <a:rPr lang="pt-BR" dirty="0" smtClean="0"/>
              <a:t> no </a:t>
            </a:r>
            <a:r>
              <a:rPr lang="pt-BR" b="1" dirty="0" smtClean="0">
                <a:solidFill>
                  <a:srgbClr val="0070C0"/>
                </a:solidFill>
              </a:rPr>
              <a:t>século XX </a:t>
            </a:r>
            <a:r>
              <a:rPr lang="pt-BR" dirty="0" smtClean="0"/>
              <a:t>.</a:t>
            </a:r>
          </a:p>
          <a:p>
            <a:r>
              <a:rPr lang="pt-BR" dirty="0" smtClean="0"/>
              <a:t>Palavra </a:t>
            </a:r>
            <a:r>
              <a:rPr lang="pt-BR" dirty="0" smtClean="0"/>
              <a:t>alemã, significa forma;</a:t>
            </a:r>
            <a:endParaRPr lang="pt-BR" dirty="0" smtClean="0"/>
          </a:p>
          <a:p>
            <a:r>
              <a:rPr lang="pt-BR" b="1" dirty="0" smtClean="0"/>
              <a:t>“</a:t>
            </a:r>
            <a:r>
              <a:rPr lang="pt-BR" b="1" dirty="0" smtClean="0">
                <a:solidFill>
                  <a:srgbClr val="0070C0"/>
                </a:solidFill>
              </a:rPr>
              <a:t>O todo é mais do que a simples soma de suas partes</a:t>
            </a:r>
            <a:r>
              <a:rPr lang="pt-BR" b="1" dirty="0" smtClean="0"/>
              <a:t>”</a:t>
            </a:r>
          </a:p>
        </p:txBody>
      </p:sp>
      <p:pic>
        <p:nvPicPr>
          <p:cNvPr id="2050" name="Picture 2" descr="C:\Documents and Settings\Eduardo de Souza\Desktop\Disciplinas Mestrado\2009_2\Visualização da Informação\Percepção\imagens\3d_art_-_our_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3121025" cy="2341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Pra que serve?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68402"/>
          </a:xfrm>
        </p:spPr>
        <p:txBody>
          <a:bodyPr/>
          <a:lstStyle/>
          <a:p>
            <a:r>
              <a:rPr lang="pt-BR" dirty="0" smtClean="0"/>
              <a:t>A </a:t>
            </a:r>
            <a:r>
              <a:rPr lang="pt-BR" dirty="0" err="1" smtClean="0"/>
              <a:t>Gestalt</a:t>
            </a:r>
            <a:r>
              <a:rPr lang="pt-BR" dirty="0" smtClean="0"/>
              <a:t> estuda o motivo pelo qual algumas formas </a:t>
            </a:r>
            <a:r>
              <a:rPr lang="pt-BR" b="1" dirty="0" smtClean="0">
                <a:solidFill>
                  <a:srgbClr val="0070C0"/>
                </a:solidFill>
              </a:rPr>
              <a:t>agradam mais </a:t>
            </a:r>
            <a:r>
              <a:rPr lang="pt-BR" dirty="0" smtClean="0"/>
              <a:t>que outras.</a:t>
            </a:r>
            <a:endParaRPr lang="pt-BR" dirty="0"/>
          </a:p>
        </p:txBody>
      </p:sp>
      <p:pic>
        <p:nvPicPr>
          <p:cNvPr id="3074" name="Picture 2" descr="C:\Documents and Settings\Eduardo de Souza\Desktop\Disciplinas Mestrado\2009_2\Visualização da Informação\Percepção\imagens\triângul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119316"/>
            <a:ext cx="2038350" cy="18097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Algumas Leis </a:t>
            </a:r>
            <a:r>
              <a:rPr lang="pt-BR" dirty="0" smtClean="0"/>
              <a:t>da </a:t>
            </a:r>
            <a:r>
              <a:rPr lang="pt-BR" dirty="0" err="1" smtClean="0"/>
              <a:t>Gestalt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BR" dirty="0" smtClean="0"/>
              <a:t>Proximidade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Semelhança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Continuidade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Pregnância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Experiência Passada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Clausura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1 - Proximidade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Elementos que estão mais pertos de outros tendem a ser percebidos como um grupo.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00372"/>
            <a:ext cx="1914525" cy="1695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828938"/>
            <a:ext cx="1543050" cy="2457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Documents and Settings\Eduardo de Souza\Desktop\Cardume colorido.jpg"/>
          <p:cNvPicPr>
            <a:picLocks noChangeAspect="1" noChangeArrowheads="1"/>
          </p:cNvPicPr>
          <p:nvPr/>
        </p:nvPicPr>
        <p:blipFill>
          <a:blip r:embed="rId4"/>
          <a:srcRect l="1562" t="2351" r="1562" b="5955"/>
          <a:stretch>
            <a:fillRect/>
          </a:stretch>
        </p:blipFill>
        <p:spPr bwMode="auto">
          <a:xfrm>
            <a:off x="2500298" y="3429000"/>
            <a:ext cx="442915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2 - Semelhança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Eventos semelhantes se agruparão entre si. </a:t>
            </a:r>
            <a:endParaRPr lang="pt-BR" dirty="0"/>
          </a:p>
        </p:txBody>
      </p:sp>
      <p:pic>
        <p:nvPicPr>
          <p:cNvPr id="2052" name="Picture 4" descr="C:\Documents and Settings\Eduardo de Souza\Desktop\7569cardu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28868"/>
            <a:ext cx="371477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Eduardo de Souza\Desktop\Disciplinas Mestrado\2009_2\Visualização da Informação\Percepção\imagens\semelhança_circulo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14752"/>
            <a:ext cx="2857520" cy="2657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3 - Continuidade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Conectar os elementos de modo que eles pareçam contínuos ou fluir em uma direção específica.</a:t>
            </a:r>
            <a:endParaRPr lang="pt-B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357694"/>
            <a:ext cx="3793235" cy="1552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Documents and Settings\Eduardo de Souza\Desktop\Disciplinas Mestrado\2009_2\Visualização da Informação\Percepção\imagens\continuid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429000"/>
            <a:ext cx="331948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4 - Pregnância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Todas as formas tendem a ser percebidas em seu caráter mais simples. Quanto mais simples, mais facilmente é assimilada.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258485" y="637012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Baixa Pregnância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5687641" y="635795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Alta Pregnância</a:t>
            </a:r>
            <a:endParaRPr lang="pt-BR" dirty="0"/>
          </a:p>
        </p:txBody>
      </p:sp>
      <p:pic>
        <p:nvPicPr>
          <p:cNvPr id="9" name="Picture 2" descr="C:\Documents and Settings\Eduardo de Souza\Desktop\Disciplinas Mestrado\2009_2\Visualização da Informação\Percepção\imagens\2_Russian_lan-par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14752"/>
            <a:ext cx="3357554" cy="2240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Documents and Settings\Eduardo de Souza\Desktop\Disciplinas Mestrado\2009_2\Visualização da Informação\Percepção\imagens\pregnancia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643314"/>
            <a:ext cx="2786082" cy="2444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RV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TemplateRV</Template>
  <TotalTime>1137</TotalTime>
  <Words>284</Words>
  <Application>Microsoft Office PowerPoint</Application>
  <PresentationFormat>Apresentação na tela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TemplateRV</vt:lpstr>
      <vt:lpstr>Visualização da Informação Psicologia da Forma GESTALT</vt:lpstr>
      <vt:lpstr>A idéia</vt:lpstr>
      <vt:lpstr>Psicologia da Forma: Gestalt</vt:lpstr>
      <vt:lpstr>Pra que serve?</vt:lpstr>
      <vt:lpstr>Algumas Leis da Gestalt</vt:lpstr>
      <vt:lpstr>1 - Proximidade</vt:lpstr>
      <vt:lpstr>2 - Semelhança</vt:lpstr>
      <vt:lpstr>3 - Continuidade</vt:lpstr>
      <vt:lpstr>4 - Pregnância</vt:lpstr>
      <vt:lpstr>5 - Experiência Passada</vt:lpstr>
      <vt:lpstr>6 - Clausura/Fechamento</vt:lpstr>
      <vt:lpstr>Referências</vt:lpstr>
      <vt:lpstr>Visualização da Informação Psicologia da Forma GESTALT</vt:lpstr>
    </vt:vector>
  </TitlesOfParts>
  <Company>----------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Realidade Virtual e Realidade Aumentada na Visualização de Informações </dc:title>
  <dc:creator>----------</dc:creator>
  <cp:lastModifiedBy>Eduardo Souza</cp:lastModifiedBy>
  <cp:revision>99</cp:revision>
  <dcterms:created xsi:type="dcterms:W3CDTF">2009-08-19T15:29:37Z</dcterms:created>
  <dcterms:modified xsi:type="dcterms:W3CDTF">2009-09-22T12:44:23Z</dcterms:modified>
</cp:coreProperties>
</file>